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64" r:id="rId3"/>
    <p:sldId id="315"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9" r:id="rId19"/>
    <p:sldId id="287" r:id="rId20"/>
    <p:sldId id="288" r:id="rId21"/>
    <p:sldId id="290" r:id="rId22"/>
    <p:sldId id="291" r:id="rId23"/>
    <p:sldId id="294" r:id="rId24"/>
    <p:sldId id="292" r:id="rId25"/>
    <p:sldId id="293" r:id="rId26"/>
    <p:sldId id="295" r:id="rId27"/>
    <p:sldId id="257" r:id="rId28"/>
    <p:sldId id="259" r:id="rId29"/>
    <p:sldId id="262" r:id="rId30"/>
    <p:sldId id="296" r:id="rId31"/>
    <p:sldId id="298" r:id="rId32"/>
    <p:sldId id="297"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60" r:id="rId49"/>
    <p:sldId id="362" r:id="rId50"/>
    <p:sldId id="363" r:id="rId51"/>
    <p:sldId id="364" r:id="rId52"/>
    <p:sldId id="366" r:id="rId53"/>
    <p:sldId id="365" r:id="rId54"/>
    <p:sldId id="27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3" autoAdjust="0"/>
    <p:restoredTop sz="94660"/>
  </p:normalViewPr>
  <p:slideViewPr>
    <p:cSldViewPr snapToGrid="0">
      <p:cViewPr varScale="1">
        <p:scale>
          <a:sx n="86" d="100"/>
          <a:sy n="86" d="100"/>
        </p:scale>
        <p:origin x="3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AE0D1-92F9-41DF-808D-03217C0A1C9C}"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A8ACF-FE01-4C61-8921-975EA4087F6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AAD347D-5ACD-4C99-B74B-A9C85AD731AF}" type="datetimeFigureOut">
              <a:rPr lang="en-US" smtClean="0"/>
            </a:fld>
            <a:endParaRPr lang="en-US"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D57F1E4F-1CFF-5643-939E-02111984F565}"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p>
            <a:endParaRPr lang="en-US" dirty="0"/>
          </a:p>
        </p:txBody>
      </p:sp>
      <p:sp>
        <p:nvSpPr>
          <p:cNvPr id="9" name="Slide Number Placeholder 8"/>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p>
            <a:endParaRPr lang="en-US" dirty="0"/>
          </a:p>
        </p:txBody>
      </p:sp>
      <p:sp>
        <p:nvSpPr>
          <p:cNvPr id="5" name="Slide Number Placeholder 4"/>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p>
            <a:endParaRPr lang="en-US" dirty="0"/>
          </a:p>
        </p:txBody>
      </p:sp>
      <p:sp>
        <p:nvSpPr>
          <p:cNvPr id="4" name="Slide Number Placeholder 3"/>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02111984F565}"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4AAD347D-5ACD-4C99-B74B-A9C85AD731AF}" type="datetimeFigureOut">
              <a:rPr lang="en-US" smtClean="0"/>
            </a:fld>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D57F1E4F-1CFF-5643-939E-02111984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Identification of Stakeholders</a:t>
            </a:r>
            <a:endParaRPr lang="en-US"/>
          </a:p>
        </p:txBody>
      </p:sp>
      <p:graphicFrame>
        <p:nvGraphicFramePr>
          <p:cNvPr id="4" name="Content Placeholder 3"/>
          <p:cNvGraphicFramePr/>
          <p:nvPr>
            <p:ph idx="1"/>
          </p:nvPr>
        </p:nvGraphicFramePr>
        <p:xfrm>
          <a:off x="609600" y="1174750"/>
          <a:ext cx="10972800" cy="4561840"/>
        </p:xfrm>
        <a:graphic>
          <a:graphicData uri="http://schemas.openxmlformats.org/drawingml/2006/table">
            <a:tbl>
              <a:tblPr firstRow="1" bandRow="1">
                <a:tableStyleId>{5940675A-B579-460E-94D1-54222C63F5DA}</a:tableStyleId>
              </a:tblPr>
              <a:tblGrid>
                <a:gridCol w="4331335"/>
                <a:gridCol w="6641465"/>
              </a:tblGrid>
              <a:tr h="950595">
                <a:tc>
                  <a:txBody>
                    <a:bodyPr/>
                    <a:p>
                      <a:pPr indent="0">
                        <a:buNone/>
                      </a:pPr>
                      <a:r>
                        <a:rPr lang="en-US" sz="2400" b="1">
                          <a:solidFill>
                            <a:srgbClr val="000000"/>
                          </a:solidFill>
                          <a:latin typeface="Times New Roman" panose="02020603050405020304" charset="0"/>
                          <a:cs typeface="Times New Roman" panose="02020603050405020304" charset="0"/>
                        </a:rPr>
                        <a:t>Designation</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Times New Roman" panose="02020603050405020304" charset="0"/>
                          <a:cs typeface="Times New Roman" panose="02020603050405020304" charset="0"/>
                        </a:rPr>
                        <a:t>Role in Project</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1490">
                <a:tc>
                  <a:txBody>
                    <a:bodyPr/>
                    <a:p>
                      <a:pPr indent="0">
                        <a:buNone/>
                      </a:pPr>
                      <a:r>
                        <a:rPr lang="en-US" sz="2400" b="0">
                          <a:solidFill>
                            <a:srgbClr val="000000"/>
                          </a:solidFill>
                          <a:latin typeface="Times New Roman" panose="02020603050405020304" charset="0"/>
                          <a:cs typeface="Times New Roman" panose="02020603050405020304" charset="0"/>
                        </a:rPr>
                        <a:t>Project Manager </a:t>
                      </a:r>
                      <a:r>
                        <a:rPr lang="en-IN" altLang="en-US" sz="2400" b="0">
                          <a:solidFill>
                            <a:srgbClr val="000000"/>
                          </a:solidFill>
                          <a:latin typeface="Times New Roman" panose="02020603050405020304" charset="0"/>
                          <a:cs typeface="Times New Roman" panose="02020603050405020304" charset="0"/>
                        </a:rPr>
                        <a:t>and</a:t>
                      </a:r>
                      <a:r>
                        <a:rPr lang="en-US" sz="2400" b="0">
                          <a:solidFill>
                            <a:srgbClr val="000000"/>
                          </a:solidFill>
                          <a:latin typeface="Times New Roman" panose="02020603050405020304" charset="0"/>
                          <a:cs typeface="Times New Roman" panose="02020603050405020304" charset="0"/>
                        </a:rPr>
                        <a:t> 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Plays the lead role in planning, executing, monitoring, controlling and closing projects. </a:t>
                      </a:r>
                      <a:endParaRPr lang="en-US" sz="2400" b="0">
                        <a:solidFill>
                          <a:srgbClr val="000000"/>
                        </a:solidFill>
                        <a:latin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9425">
                <a:tc>
                  <a:txBody>
                    <a:bodyPr/>
                    <a:p>
                      <a:pPr indent="0">
                        <a:buNone/>
                      </a:pPr>
                      <a:r>
                        <a:rPr lang="en-US" sz="2400" b="0">
                          <a:solidFill>
                            <a:srgbClr val="000000"/>
                          </a:solidFill>
                          <a:latin typeface="Times New Roman" panose="02020603050405020304" charset="0"/>
                          <a:cs typeface="Times New Roman" panose="02020603050405020304" charset="0"/>
                        </a:rPr>
                        <a:t>Business Analyst</a:t>
                      </a:r>
                      <a:r>
                        <a:rPr lang="en-IN" altLang="en-US" sz="2400" b="0">
                          <a:solidFill>
                            <a:srgbClr val="000000"/>
                          </a:solidFill>
                          <a:latin typeface="Times New Roman" panose="02020603050405020304" charset="0"/>
                          <a:cs typeface="Times New Roman" panose="02020603050405020304" charset="0"/>
                        </a:rPr>
                        <a:t> and</a:t>
                      </a:r>
                      <a:r>
                        <a:rPr lang="en-US" sz="2400" b="0">
                          <a:solidFill>
                            <a:srgbClr val="000000"/>
                          </a:solidFill>
                          <a:latin typeface="Times New Roman" panose="02020603050405020304" charset="0"/>
                          <a:cs typeface="Times New Roman" panose="02020603050405020304" charset="0"/>
                        </a:rPr>
                        <a:t> 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Business Analyst</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39750">
                <a:tc>
                  <a:txBody>
                    <a:bodyPr/>
                    <a:p>
                      <a:pPr indent="0">
                        <a:buNone/>
                      </a:pPr>
                      <a:r>
                        <a:rPr lang="en-US" sz="2400" b="0">
                          <a:solidFill>
                            <a:srgbClr val="000000"/>
                          </a:solidFill>
                          <a:latin typeface="Times New Roman" panose="02020603050405020304" charset="0"/>
                          <a:cs typeface="Times New Roman" panose="02020603050405020304" charset="0"/>
                        </a:rPr>
                        <a:t>Tester</a:t>
                      </a:r>
                      <a:r>
                        <a:rPr lang="en-IN" altLang="en-US" sz="2400" b="0">
                          <a:solidFill>
                            <a:srgbClr val="000000"/>
                          </a:solidFill>
                          <a:latin typeface="Times New Roman" panose="02020603050405020304" charset="0"/>
                          <a:cs typeface="Times New Roman" panose="02020603050405020304" charset="0"/>
                        </a:rPr>
                        <a:t> and </a:t>
                      </a:r>
                      <a:r>
                        <a:rPr lang="en-US" sz="2400" b="0">
                          <a:solidFill>
                            <a:srgbClr val="000000"/>
                          </a:solidFill>
                          <a:latin typeface="Times New Roman" panose="02020603050405020304" charset="0"/>
                          <a:cs typeface="Times New Roman" panose="02020603050405020304" charset="0"/>
                        </a:rPr>
                        <a:t>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 Tester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267460">
                <a:tc>
                  <a:txBody>
                    <a:bodyPr/>
                    <a:p>
                      <a:pPr indent="0">
                        <a:buNone/>
                      </a:pPr>
                      <a:r>
                        <a:rPr lang="en-US" sz="2400" b="0">
                          <a:solidFill>
                            <a:srgbClr val="000000"/>
                          </a:solidFill>
                          <a:latin typeface="Times New Roman" panose="02020603050405020304" charset="0"/>
                          <a:cs typeface="Times New Roman" panose="02020603050405020304" charset="0"/>
                        </a:rPr>
                        <a:t>Sponsor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Project could link cars in particular city where the hotel is situated and that’ll increase revenue </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1490">
                <a:tc>
                  <a:txBody>
                    <a:bodyPr/>
                    <a:p>
                      <a:pPr indent="0">
                        <a:buNone/>
                      </a:pPr>
                      <a:r>
                        <a:rPr lang="en-US" sz="2400" b="0">
                          <a:solidFill>
                            <a:srgbClr val="000000"/>
                          </a:solidFill>
                          <a:latin typeface="Times New Roman" panose="02020603050405020304" charset="0"/>
                          <a:cs typeface="Times New Roman" panose="02020603050405020304" charset="0"/>
                        </a:rPr>
                        <a:t>Sponsor and Reviewer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Will provide the fundings and information regarding the Hotel</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Interest and Influence of the Stakeholders</a:t>
            </a:r>
            <a:endParaRPr lang="en-US"/>
          </a:p>
        </p:txBody>
      </p:sp>
      <p:graphicFrame>
        <p:nvGraphicFramePr>
          <p:cNvPr id="6" name="Content Placeholder 5"/>
          <p:cNvGraphicFramePr/>
          <p:nvPr>
            <p:ph idx="1"/>
          </p:nvPr>
        </p:nvGraphicFramePr>
        <p:xfrm>
          <a:off x="609600" y="1174750"/>
          <a:ext cx="10972800" cy="4526280"/>
        </p:xfrm>
        <a:graphic>
          <a:graphicData uri="http://schemas.openxmlformats.org/drawingml/2006/table">
            <a:tbl>
              <a:tblPr firstRow="1" bandRow="1">
                <a:tableStyleId>{5940675A-B579-460E-94D1-54222C63F5DA}</a:tableStyleId>
              </a:tblPr>
              <a:tblGrid>
                <a:gridCol w="3888105"/>
                <a:gridCol w="2301875"/>
                <a:gridCol w="2378710"/>
                <a:gridCol w="2404110"/>
              </a:tblGrid>
              <a:tr h="610870">
                <a:tc>
                  <a:txBody>
                    <a:bodyPr/>
                    <a:p>
                      <a:pPr indent="0">
                        <a:buNone/>
                      </a:pPr>
                      <a:r>
                        <a:rPr lang="en-US" sz="2400" b="1">
                          <a:solidFill>
                            <a:srgbClr val="000000"/>
                          </a:solidFill>
                          <a:latin typeface="Times New Roman" panose="02020603050405020304" charset="0"/>
                          <a:cs typeface="Times New Roman" panose="02020603050405020304" charset="0"/>
                        </a:rPr>
                        <a:t>Role in Project</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Times New Roman" panose="02020603050405020304" charset="0"/>
                          <a:cs typeface="Times New Roman" panose="02020603050405020304" charset="0"/>
                        </a:rPr>
                        <a:t>Interest</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Times New Roman" panose="02020603050405020304" charset="0"/>
                          <a:cs typeface="Times New Roman" panose="02020603050405020304" charset="0"/>
                        </a:rPr>
                        <a:t>Influence</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Times New Roman" panose="02020603050405020304" charset="0"/>
                          <a:cs typeface="Times New Roman" panose="02020603050405020304" charset="0"/>
                        </a:rPr>
                        <a:t>Priority</a:t>
                      </a:r>
                      <a:endParaRPr lang="en-US" sz="2400" b="1">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6895">
                <a:tc>
                  <a:txBody>
                    <a:bodyPr/>
                    <a:p>
                      <a:pPr indent="0">
                        <a:buNone/>
                      </a:pPr>
                      <a:r>
                        <a:rPr lang="en-US" sz="2400" b="0">
                          <a:solidFill>
                            <a:srgbClr val="000000"/>
                          </a:solidFill>
                          <a:latin typeface="Times New Roman" panose="02020603050405020304" charset="0"/>
                          <a:cs typeface="Times New Roman" panose="02020603050405020304" charset="0"/>
                        </a:rPr>
                        <a:t>Project Manager,Developer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1</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7835">
                <a:tc>
                  <a:txBody>
                    <a:bodyPr/>
                    <a:p>
                      <a:pPr indent="0">
                        <a:buNone/>
                      </a:pPr>
                      <a:r>
                        <a:rPr lang="en-US" sz="2400" b="0">
                          <a:solidFill>
                            <a:srgbClr val="000000"/>
                          </a:solidFill>
                          <a:latin typeface="Times New Roman" panose="02020603050405020304" charset="0"/>
                          <a:cs typeface="Times New Roman" panose="02020603050405020304" charset="0"/>
                        </a:rPr>
                        <a:t>Business Analyst, 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1</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8470">
                <a:tc>
                  <a:txBody>
                    <a:bodyPr/>
                    <a:p>
                      <a:pPr indent="0">
                        <a:buNone/>
                      </a:pPr>
                      <a:r>
                        <a:rPr lang="en-US" sz="2400" b="0">
                          <a:solidFill>
                            <a:srgbClr val="000000"/>
                          </a:solidFill>
                          <a:latin typeface="Times New Roman" panose="02020603050405020304" charset="0"/>
                          <a:cs typeface="Times New Roman" panose="02020603050405020304" charset="0"/>
                        </a:rPr>
                        <a:t>Business Analyst, 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1</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04800">
                <a:tc>
                  <a:txBody>
                    <a:bodyPr/>
                    <a:p>
                      <a:pPr indent="0">
                        <a:buNone/>
                      </a:pPr>
                      <a:r>
                        <a:rPr lang="en-US" sz="2400" b="0">
                          <a:solidFill>
                            <a:srgbClr val="000000"/>
                          </a:solidFill>
                          <a:latin typeface="Times New Roman" panose="02020603050405020304" charset="0"/>
                          <a:cs typeface="Times New Roman" panose="02020603050405020304" charset="0"/>
                        </a:rPr>
                        <a:t>Tester, Developer</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1</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68705">
                <a:tc>
                  <a:txBody>
                    <a:bodyPr/>
                    <a:p>
                      <a:pPr indent="0">
                        <a:buNone/>
                      </a:pPr>
                      <a:r>
                        <a:rPr lang="en-US" sz="2400" b="0">
                          <a:solidFill>
                            <a:srgbClr val="000000"/>
                          </a:solidFill>
                          <a:latin typeface="Times New Roman" panose="02020603050405020304" charset="0"/>
                          <a:cs typeface="Times New Roman" panose="02020603050405020304" charset="0"/>
                        </a:rPr>
                        <a:t>Will provide the fundings</a:t>
                      </a:r>
                      <a:r>
                        <a:rPr lang="en-US" sz="2400" b="0">
                          <a:solidFill>
                            <a:srgbClr val="000000"/>
                          </a:solidFill>
                          <a:latin typeface="Calibri" panose="020F0502020204030204" charset="0"/>
                          <a:cs typeface="Calibri" panose="020F0502020204030204" charset="0"/>
                        </a:rPr>
                        <a:t> and information regarding the Hotel</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High</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Medium</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2</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68705">
                <a:tc>
                  <a:txBody>
                    <a:bodyPr/>
                    <a:p>
                      <a:pPr indent="0">
                        <a:buNone/>
                      </a:pPr>
                      <a:r>
                        <a:rPr lang="en-US" sz="2400" b="0">
                          <a:solidFill>
                            <a:srgbClr val="000000"/>
                          </a:solidFill>
                          <a:latin typeface="Times New Roman" panose="02020603050405020304" charset="0"/>
                          <a:cs typeface="Times New Roman" panose="02020603050405020304" charset="0"/>
                        </a:rPr>
                        <a:t>Project could link cars in particular city where the hotel is situated and that’ll increase revenue</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Low</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Low</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400" b="0">
                          <a:solidFill>
                            <a:srgbClr val="000000"/>
                          </a:solidFill>
                          <a:latin typeface="Times New Roman" panose="02020603050405020304" charset="0"/>
                          <a:cs typeface="Times New Roman" panose="02020603050405020304" charset="0"/>
                        </a:rPr>
                        <a:t>3</a:t>
                      </a:r>
                      <a:endParaRPr lang="en-US" sz="2400" b="0">
                        <a:solidFill>
                          <a:srgbClr val="000000"/>
                        </a:solidFill>
                        <a:latin typeface="Times New Roman" panose="02020603050405020304" charset="0"/>
                        <a:ea typeface="Times New Roman" panose="02020603050405020304" charset="0"/>
                        <a:cs typeface="Times New Roman" panose="02020603050405020304" charset="0"/>
                      </a:endParaRPr>
                    </a:p>
                  </a:txBody>
                  <a:tcPr marL="5080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Functional Requirements</a:t>
            </a:r>
            <a:endParaRPr lang="en-IN" altLang="en-US"/>
          </a:p>
        </p:txBody>
      </p:sp>
      <p:sp>
        <p:nvSpPr>
          <p:cNvPr id="3" name="Content Placeholder 2"/>
          <p:cNvSpPr>
            <a:spLocks noGrp="1"/>
          </p:cNvSpPr>
          <p:nvPr>
            <p:ph idx="1"/>
          </p:nvPr>
        </p:nvSpPr>
        <p:spPr/>
        <p:txBody>
          <a:bodyPr/>
          <a:p>
            <a:pPr marL="228600" indent="-228600">
              <a:buFont typeface="+mj-lt"/>
              <a:buAutoNum type="arabicParenR"/>
            </a:pPr>
            <a:r>
              <a:rPr lang="en-US" sz="2000"/>
              <a:t>The software proceeds to record the reservations</a:t>
            </a:r>
            <a:endParaRPr lang="en-US" sz="2000"/>
          </a:p>
          <a:p>
            <a:pPr marL="228600" indent="-228600">
              <a:buFont typeface="+mj-lt"/>
              <a:buAutoNum type="arabicParenR"/>
            </a:pPr>
            <a:r>
              <a:rPr lang="en-US" sz="2000"/>
              <a:t>The software shall record the customer’s personal details.</a:t>
            </a:r>
            <a:endParaRPr lang="en-US" sz="2000"/>
          </a:p>
          <a:p>
            <a:pPr marL="228600" indent="-228600">
              <a:buFont typeface="+mj-lt"/>
              <a:buAutoNum type="arabicParenR"/>
            </a:pPr>
            <a:r>
              <a:rPr lang="en-US" sz="2000"/>
              <a:t>The software shall record the expected check-in date and time.</a:t>
            </a:r>
            <a:endParaRPr lang="en-US" sz="2000"/>
          </a:p>
          <a:p>
            <a:pPr marL="228600" indent="-228600">
              <a:buFont typeface="+mj-lt"/>
              <a:buAutoNum type="arabicParenR"/>
            </a:pPr>
            <a:r>
              <a:rPr lang="en-US" sz="2000"/>
              <a:t>Display whether or not the room is guaranteed.</a:t>
            </a:r>
            <a:endParaRPr lang="en-US" sz="2000"/>
          </a:p>
          <a:p>
            <a:pPr marL="228600" indent="-228600">
              <a:buFont typeface="+mj-lt"/>
              <a:buAutoNum type="arabicParenR"/>
            </a:pPr>
            <a:r>
              <a:rPr lang="en-US" sz="2000"/>
              <a:t>The software shall allow reservations to be modified without having to reenter all the customer details.</a:t>
            </a:r>
            <a:endParaRPr lang="en-US" sz="2000"/>
          </a:p>
          <a:p>
            <a:pPr marL="228600" indent="-228600">
              <a:buFont typeface="+mj-lt"/>
              <a:buAutoNum type="arabicParenR"/>
            </a:pPr>
            <a:r>
              <a:rPr lang="en-US" sz="2000"/>
              <a:t>The software shall record customer feedback.</a:t>
            </a:r>
            <a:endParaRPr lang="en-US" sz="2000"/>
          </a:p>
          <a:p>
            <a:pPr marL="228600" indent="-228600">
              <a:buFont typeface="+mj-lt"/>
              <a:buAutoNum type="arabicParenR"/>
            </a:pPr>
            <a:r>
              <a:rPr lang="en-US" sz="2000"/>
              <a:t>Food</a:t>
            </a:r>
            <a:endParaRPr lang="en-US" sz="2000"/>
          </a:p>
          <a:p>
            <a:r>
              <a:rPr lang="en-US" sz="2000"/>
              <a:t>The software shall track all meals purchased in the hotel.</a:t>
            </a:r>
            <a:endParaRPr lang="en-US" sz="2000"/>
          </a:p>
          <a:p>
            <a:r>
              <a:rPr lang="en-US" sz="2000"/>
              <a:t> The software shall accept reservations for the restaurant an room service</a:t>
            </a:r>
            <a:endParaRPr lang="en-US" sz="2000"/>
          </a:p>
          <a:p>
            <a:pPr marL="0" indent="0">
              <a:buFont typeface="+mj-lt"/>
              <a:buNone/>
            </a:pPr>
            <a:r>
              <a:rPr lang="en-IN" altLang="en-US" sz="2000"/>
              <a:t>8)   </a:t>
            </a:r>
            <a:r>
              <a:rPr lang="en-US" sz="2000"/>
              <a:t>Management</a:t>
            </a:r>
            <a:endParaRPr lang="en-US" sz="2000"/>
          </a:p>
          <a:p>
            <a:r>
              <a:rPr lang="en-US" sz="2000"/>
              <a:t>Display hotel occupancy for a specified period of time.</a:t>
            </a:r>
            <a:endParaRPr lang="en-US" sz="2000"/>
          </a:p>
          <a:p>
            <a:r>
              <a:rPr lang="en-US" sz="2000"/>
              <a:t>Display food revenue</a:t>
            </a:r>
            <a:endParaRPr lang="en-US" sz="2000"/>
          </a:p>
          <a:p>
            <a:r>
              <a:rPr lang="en-US" sz="2000"/>
              <a:t>Allow for the modification of information regarding rooms and other service</a:t>
            </a:r>
            <a:r>
              <a:rPr lang="en-IN" altLang="en-US" sz="2000"/>
              <a:t>s.</a:t>
            </a:r>
            <a:endParaRPr lang="en-I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Non Functional Requirements:</a:t>
            </a:r>
            <a:endParaRPr lang="en-IN" altLang="en-US"/>
          </a:p>
        </p:txBody>
      </p:sp>
      <p:sp>
        <p:nvSpPr>
          <p:cNvPr id="3" name="Content Placeholder 2"/>
          <p:cNvSpPr>
            <a:spLocks noGrp="1"/>
          </p:cNvSpPr>
          <p:nvPr>
            <p:ph idx="1"/>
          </p:nvPr>
        </p:nvSpPr>
        <p:spPr>
          <a:xfrm>
            <a:off x="609600" y="1174750"/>
            <a:ext cx="10972800" cy="5310505"/>
          </a:xfrm>
        </p:spPr>
        <p:txBody>
          <a:bodyPr/>
          <a:p>
            <a:pPr marL="228600" indent="-228600">
              <a:buFont typeface="+mj-lt"/>
              <a:buAutoNum type="arabicParenR"/>
            </a:pPr>
            <a:r>
              <a:rPr lang="en-US" sz="2400"/>
              <a:t>The software shall support a large number of users without any fault at any given moment.</a:t>
            </a:r>
            <a:endParaRPr lang="en-US" sz="2400"/>
          </a:p>
          <a:p>
            <a:pPr marL="228600" indent="-228600">
              <a:buFont typeface="+mj-lt"/>
              <a:buAutoNum type="arabicParenR"/>
            </a:pPr>
            <a:r>
              <a:rPr lang="en-US" sz="2400"/>
              <a:t> Responses to view shall take no longer than 5 seconds to appear on screen.</a:t>
            </a:r>
            <a:endParaRPr lang="en-US" sz="2400"/>
          </a:p>
          <a:p>
            <a:pPr marL="228600" indent="-228600">
              <a:buFont typeface="+mj-lt"/>
              <a:buAutoNum type="arabicParenR"/>
            </a:pPr>
            <a:r>
              <a:rPr lang="en-US" sz="2400"/>
              <a:t>The software shall have appropriate  security measures.</a:t>
            </a:r>
            <a:endParaRPr lang="en-US" sz="2400"/>
          </a:p>
          <a:p>
            <a:pPr marL="228600" indent="-228600">
              <a:buFont typeface="+mj-lt"/>
              <a:buAutoNum type="arabicParenR"/>
            </a:pPr>
            <a:r>
              <a:rPr lang="en-US" sz="2400"/>
              <a:t>Availability </a:t>
            </a:r>
            <a:endParaRPr lang="en-US" sz="2400"/>
          </a:p>
          <a:p>
            <a:r>
              <a:rPr lang="en-US" sz="2400"/>
              <a:t>he software shall be available 24 hours a day, 365 days a year.</a:t>
            </a:r>
            <a:endParaRPr lang="en-US" sz="2400"/>
          </a:p>
          <a:p>
            <a:r>
              <a:rPr lang="en-US" sz="2400"/>
              <a:t>The software shall store all the details of the customers.</a:t>
            </a:r>
            <a:endParaRPr lang="en-US" sz="2400"/>
          </a:p>
          <a:p>
            <a:r>
              <a:rPr lang="en-US" sz="2400"/>
              <a:t>The software shall login the employee or admin within 5 seconds.</a:t>
            </a:r>
            <a:endParaRPr lang="en-US" sz="2400"/>
          </a:p>
          <a:p>
            <a:pPr marL="0" indent="0">
              <a:buFont typeface="+mj-lt"/>
              <a:buNone/>
            </a:pPr>
            <a:r>
              <a:rPr lang="en-IN" altLang="en-US" sz="2400"/>
              <a:t>5)    </a:t>
            </a:r>
            <a:r>
              <a:rPr lang="en-US" sz="2400"/>
              <a:t>Error Handling</a:t>
            </a:r>
            <a:endParaRPr lang="en-US" sz="2400"/>
          </a:p>
          <a:p>
            <a:r>
              <a:rPr lang="en-US" sz="2400"/>
              <a:t>The software shall report internal errors, bugs, glitches etc</a:t>
            </a:r>
            <a:endParaRPr lang="en-US" sz="2400"/>
          </a:p>
          <a:p>
            <a:r>
              <a:rPr lang="en-US" sz="2400"/>
              <a:t>The software shall have a separate tab for help &amp; support regarding any errors related to the employee database</a:t>
            </a:r>
            <a:r>
              <a:rPr lang="en-US" sz="1000"/>
              <a:t>.</a:t>
            </a:r>
            <a:endParaRPr 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System Requirement</a:t>
            </a:r>
            <a:endParaRPr lang="en-IN" altLang="en-US"/>
          </a:p>
        </p:txBody>
      </p:sp>
      <p:sp>
        <p:nvSpPr>
          <p:cNvPr id="3" name="Content Placeholder 2"/>
          <p:cNvSpPr>
            <a:spLocks noGrp="1"/>
          </p:cNvSpPr>
          <p:nvPr>
            <p:ph idx="1"/>
          </p:nvPr>
        </p:nvSpPr>
        <p:spPr>
          <a:xfrm>
            <a:off x="609600" y="1174750"/>
            <a:ext cx="10972800" cy="5437505"/>
          </a:xfrm>
        </p:spPr>
        <p:txBody>
          <a:bodyPr/>
          <a:p>
            <a:pPr marL="0" indent="0">
              <a:buNone/>
            </a:pPr>
            <a:r>
              <a:rPr lang="en-US" sz="2800"/>
              <a:t>Software Requirements:</a:t>
            </a:r>
            <a:endParaRPr lang="en-US" sz="2800"/>
          </a:p>
          <a:p>
            <a:pPr marL="0" indent="0">
              <a:buNone/>
            </a:pPr>
            <a:r>
              <a:rPr lang="en-US" sz="2800"/>
              <a:t>1.HTML, CSS</a:t>
            </a:r>
            <a:endParaRPr lang="en-US" sz="2800"/>
          </a:p>
          <a:p>
            <a:pPr marL="0" indent="0">
              <a:buNone/>
            </a:pPr>
            <a:endParaRPr lang="en-US" sz="2800"/>
          </a:p>
          <a:p>
            <a:pPr marL="0" indent="0">
              <a:buNone/>
            </a:pPr>
            <a:r>
              <a:rPr lang="en-US" sz="2800"/>
              <a:t>Hardware Requirements:</a:t>
            </a:r>
            <a:endParaRPr lang="en-US" sz="2800"/>
          </a:p>
          <a:p>
            <a:pPr marL="0" indent="0">
              <a:buNone/>
            </a:pPr>
            <a:r>
              <a:rPr lang="en-US" sz="2800"/>
              <a:t>1.Processor: Pentium 2 266MHz or higher</a:t>
            </a:r>
            <a:endParaRPr lang="en-US" sz="2800"/>
          </a:p>
          <a:p>
            <a:pPr marL="0" indent="0">
              <a:buNone/>
            </a:pPr>
            <a:r>
              <a:rPr lang="en-US" sz="2800"/>
              <a:t>2.RAM: 128MB or more</a:t>
            </a:r>
            <a:endParaRPr lang="en-US" sz="2800"/>
          </a:p>
          <a:p>
            <a:pPr marL="0" indent="0">
              <a:buNone/>
            </a:pPr>
            <a:r>
              <a:rPr lang="en-US" sz="2800"/>
              <a:t>3.Hard Disk: 128MB or more</a:t>
            </a:r>
            <a:endParaRPr 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767330"/>
            <a:ext cx="10972800" cy="3360420"/>
          </a:xfrm>
        </p:spPr>
        <p:txBody>
          <a:bodyPr/>
          <a:p>
            <a:pPr marL="0" indent="0" algn="ctr">
              <a:buNone/>
            </a:pPr>
            <a:r>
              <a:rPr lang="en-IN" altLang="en-US"/>
              <a:t>Project Plan</a:t>
            </a:r>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IN" altLang="en-US"/>
              <a:t>Work Breakdown</a:t>
            </a:r>
            <a:endParaRPr lang="en-IN" altLang="en-US"/>
          </a:p>
        </p:txBody>
      </p:sp>
      <p:sp>
        <p:nvSpPr>
          <p:cNvPr id="100" name="Text Box 99"/>
          <p:cNvSpPr txBox="1"/>
          <p:nvPr/>
        </p:nvSpPr>
        <p:spPr>
          <a:xfrm>
            <a:off x="2920048" y="2025650"/>
            <a:ext cx="5080000" cy="368300"/>
          </a:xfrm>
          <a:prstGeom prst="rect">
            <a:avLst/>
          </a:prstGeom>
          <a:noFill/>
          <a:ln w="9525">
            <a:noFill/>
          </a:ln>
        </p:spPr>
        <p:txBody>
          <a:bodyPr>
            <a:spAutoFit/>
          </a:bodyPr>
          <a:p>
            <a:r>
              <a:rPr lang="en-US"/>
              <a:t> </a:t>
            </a:r>
            <a:endParaRPr lang="en-US"/>
          </a:p>
        </p:txBody>
      </p:sp>
      <p:graphicFrame>
        <p:nvGraphicFramePr>
          <p:cNvPr id="6" name="Content Placeholder 5"/>
          <p:cNvGraphicFramePr/>
          <p:nvPr>
            <p:ph idx="1"/>
          </p:nvPr>
        </p:nvGraphicFramePr>
        <p:xfrm>
          <a:off x="904875" y="930910"/>
          <a:ext cx="10676890" cy="5770245"/>
        </p:xfrm>
        <a:graphic>
          <a:graphicData uri="http://schemas.openxmlformats.org/drawingml/2006/table">
            <a:tbl>
              <a:tblPr firstRow="1" bandRow="1">
                <a:tableStyleId>{5940675A-B579-460E-94D1-54222C63F5DA}</a:tableStyleId>
              </a:tblPr>
              <a:tblGrid>
                <a:gridCol w="2162175"/>
                <a:gridCol w="3371850"/>
                <a:gridCol w="2832100"/>
                <a:gridCol w="2310765"/>
              </a:tblGrid>
              <a:tr h="492760">
                <a:tc>
                  <a:txBody>
                    <a:bodyPr/>
                    <a:p>
                      <a:pPr indent="0">
                        <a:buNone/>
                      </a:pPr>
                      <a:r>
                        <a:rPr lang="en-US" sz="1600" b="1">
                          <a:latin typeface="Cambria" panose="02040503050406030204" charset="0"/>
                          <a:cs typeface="Cambria" panose="02040503050406030204" charset="0"/>
                        </a:rPr>
                        <a:t>Module </a:t>
                      </a:r>
                      <a:endParaRPr lang="en-US" sz="1600" b="1">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1">
                          <a:latin typeface="Cambria" panose="02040503050406030204" charset="0"/>
                          <a:cs typeface="Cambria" panose="02040503050406030204" charset="0"/>
                        </a:rPr>
                        <a:t>Activity </a:t>
                      </a:r>
                      <a:endParaRPr lang="en-US" sz="1600" b="1">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1">
                          <a:latin typeface="Cambria" panose="02040503050406030204" charset="0"/>
                          <a:cs typeface="Cambria" panose="02040503050406030204" charset="0"/>
                        </a:rPr>
                        <a:t>Sub-Task </a:t>
                      </a:r>
                      <a:endParaRPr lang="en-US" sz="1600" b="1">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1">
                          <a:latin typeface="Cambria" panose="02040503050406030204" charset="0"/>
                          <a:cs typeface="Cambria" panose="02040503050406030204" charset="0"/>
                        </a:rPr>
                        <a:t>Assig</a:t>
                      </a:r>
                      <a:r>
                        <a:rPr lang="en-IN" altLang="en-US" sz="1600" b="1">
                          <a:latin typeface="Cambria" panose="02040503050406030204" charset="0"/>
                          <a:cs typeface="Cambria" panose="02040503050406030204" charset="0"/>
                        </a:rPr>
                        <a:t>ned to</a:t>
                      </a:r>
                      <a:endParaRPr lang="en-US" sz="1600" b="1">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760">
                <a:tc>
                  <a:txBody>
                    <a:bodyPr/>
                    <a:p>
                      <a:pPr indent="0">
                        <a:buNone/>
                      </a:pPr>
                      <a:r>
                        <a:rPr lang="en-US" sz="1600" b="0">
                          <a:latin typeface="Cambria" panose="02040503050406030204" charset="0"/>
                          <a:cs typeface="Cambria" panose="02040503050406030204" charset="0"/>
                        </a:rPr>
                        <a:t>E1</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Design dashboard</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Prepare a digital design for dashboard</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Rishabh</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Convert design to static web page in html, css</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Rishabh</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15645">
                <a:tc>
                  <a:txBody>
                    <a:bodyPr/>
                    <a:p>
                      <a:pPr indent="0">
                        <a:buNone/>
                      </a:pPr>
                      <a:r>
                        <a:rPr lang="en-US" sz="1600" b="0">
                          <a:latin typeface="Cambria" panose="02040503050406030204" charset="0"/>
                          <a:cs typeface="Cambria" panose="02040503050406030204" charset="0"/>
                        </a:rPr>
                        <a:t>E2</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Design registration page</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Prepare question for registration</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Ankur</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Convert questions to another page for website</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Pavan</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760">
                <a:tc>
                  <a:txBody>
                    <a:bodyPr/>
                    <a:p>
                      <a:pPr indent="0">
                        <a:buNone/>
                      </a:pPr>
                      <a:r>
                        <a:rPr lang="en-US" sz="1600" b="0">
                          <a:latin typeface="Cambria" panose="02040503050406030204" charset="0"/>
                          <a:cs typeface="Cambria" panose="02040503050406030204" charset="0"/>
                        </a:rPr>
                        <a:t>E3</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Design Questionnaire for tourist preference</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Research appropriat e questions</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Ritesh</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760">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Add questions to page in website</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Ritesh</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600" b="0">
                          <a:latin typeface="Cambria" panose="02040503050406030204" charset="0"/>
                          <a:cs typeface="Cambria" panose="02040503050406030204" charset="0"/>
                        </a:rPr>
                        <a:t>E4</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Identify APIs providing best description for Hotel Rooms and Facilities</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Research APIs for rooms and facilities description s</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Ankur</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760">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 </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Integrate and add to final website</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Pavan</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600" b="0">
                          <a:latin typeface="Cambria" panose="02040503050406030204" charset="0"/>
                          <a:cs typeface="Cambria" panose="02040503050406030204" charset="0"/>
                        </a:rPr>
                        <a:t>E5</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Documentati on</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Completing detailed documentati on for entire project</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Cambria" panose="02040503050406030204" charset="0"/>
                          <a:cs typeface="Cambria" panose="02040503050406030204" charset="0"/>
                        </a:rPr>
                        <a:t>Rishabh, Ritesh, Ankur and Pavan</a:t>
                      </a:r>
                      <a:endParaRPr lang="en-US" sz="1600" b="0">
                        <a:latin typeface="Cambria" panose="02040503050406030204" charset="0"/>
                        <a:ea typeface="Cambria" panose="02040503050406030204" charset="0"/>
                        <a:cs typeface="Cambria" panose="020405030504060302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en-US"/>
              <a:t>Cost and Effort Estimation</a:t>
            </a:r>
            <a:endParaRPr lang="en-US"/>
          </a:p>
        </p:txBody>
      </p:sp>
      <p:graphicFrame>
        <p:nvGraphicFramePr>
          <p:cNvPr id="8" name="Content Placeholder 7"/>
          <p:cNvGraphicFramePr/>
          <p:nvPr>
            <p:ph idx="1"/>
          </p:nvPr>
        </p:nvGraphicFramePr>
        <p:xfrm>
          <a:off x="609600" y="1174750"/>
          <a:ext cx="10972800" cy="4067810"/>
        </p:xfrm>
        <a:graphic>
          <a:graphicData uri="http://schemas.openxmlformats.org/drawingml/2006/table">
            <a:tbl>
              <a:tblPr firstRow="1" bandRow="1">
                <a:tableStyleId>{5940675A-B579-460E-94D1-54222C63F5DA}</a:tableStyleId>
              </a:tblPr>
              <a:tblGrid>
                <a:gridCol w="2068830"/>
                <a:gridCol w="2183765"/>
                <a:gridCol w="3880485"/>
                <a:gridCol w="2839720"/>
              </a:tblGrid>
              <a:tr h="214630">
                <a:tc>
                  <a:txBody>
                    <a:bodyPr/>
                    <a:p>
                      <a:pPr indent="0">
                        <a:buNone/>
                      </a:pPr>
                      <a:r>
                        <a:rPr lang="en-US" sz="1000" b="1">
                          <a:solidFill>
                            <a:srgbClr val="000000"/>
                          </a:solidFill>
                          <a:latin typeface="Calibri" panose="020F0502020204030204" charset="0"/>
                          <a:cs typeface="Calibri" panose="020F0502020204030204" charset="0"/>
                        </a:rPr>
                        <a:t>Activity</a:t>
                      </a:r>
                      <a:endParaRPr lang="en-US" sz="1000" b="1">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Calibri" panose="020F0502020204030204" charset="0"/>
                          <a:cs typeface="Calibri" panose="020F0502020204030204" charset="0"/>
                        </a:rPr>
                        <a:t>Description</a:t>
                      </a:r>
                      <a:endParaRPr lang="en-US" sz="1000" b="1">
                        <a:solidFill>
                          <a:srgbClr val="000000"/>
                        </a:solidFill>
                        <a:latin typeface="Calibri" panose="020F0502020204030204" charset="0"/>
                        <a:ea typeface="Calibri" panose="020F0502020204030204" charset="0"/>
                        <a:cs typeface="Calibri" panose="020F0502020204030204" charset="0"/>
                      </a:endParaRPr>
                    </a:p>
                  </a:txBody>
                  <a:tcPr marL="118110"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Calibri" panose="020F0502020204030204" charset="0"/>
                          <a:cs typeface="Calibri" panose="020F0502020204030204" charset="0"/>
                        </a:rPr>
                        <a:t>Effort (in hours/perday)</a:t>
                      </a:r>
                      <a:endParaRPr lang="en-US" sz="1000" b="1">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1">
                          <a:solidFill>
                            <a:srgbClr val="000000"/>
                          </a:solidFill>
                          <a:latin typeface="Calibri" panose="020F0502020204030204" charset="0"/>
                          <a:cs typeface="Calibri" panose="020F0502020204030204" charset="0"/>
                        </a:rPr>
                        <a:t>Cost (in INR/permonth)</a:t>
                      </a:r>
                      <a:endParaRPr lang="en-US" sz="1000" b="1">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02640">
                <a:tc>
                  <a:txBody>
                    <a:bodyPr/>
                    <a:p>
                      <a:pPr indent="0">
                        <a:buNone/>
                      </a:pPr>
                      <a:r>
                        <a:rPr lang="en-US" sz="1000" b="0">
                          <a:solidFill>
                            <a:srgbClr val="000000"/>
                          </a:solidFill>
                          <a:latin typeface="Calibri" panose="020F0502020204030204" charset="0"/>
                          <a:cs typeface="Calibri" panose="020F0502020204030204" charset="0"/>
                        </a:rPr>
                        <a:t>Research and development</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4990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Providing insights into the marketEvaluating the software technology trends and incorporating them with updates andpatches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110" marR="128904"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0"/>
                          <a:cs typeface="Calibri" panose="020F0502020204030204" charset="0"/>
                        </a:rPr>
                        <a:t>8 hours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285115" marR="2781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For Research - 60K For Rolling out patches/updates – 40K</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192404"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06095">
                <a:tc>
                  <a:txBody>
                    <a:bodyPr/>
                    <a:p>
                      <a:pPr indent="0">
                        <a:buNone/>
                      </a:pPr>
                      <a:r>
                        <a:rPr lang="en-US" sz="1000" b="0">
                          <a:solidFill>
                            <a:srgbClr val="000000"/>
                          </a:solidFill>
                          <a:latin typeface="Calibri" panose="020F0502020204030204" charset="0"/>
                          <a:cs typeface="Calibri" panose="020F0502020204030204" charset="0"/>
                        </a:rPr>
                        <a:t>Application Development</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4355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To create desktop level application using Python 3, HTML/CSSand SQL.</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110" marR="126364"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0"/>
                          <a:cs typeface="Calibri" panose="020F0502020204030204" charset="0"/>
                        </a:rPr>
                        <a:t>6 – 8 hours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285115" marR="2781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Full Stack-65K Frontend-35K Backend-55K</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49212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52780">
                <a:tc>
                  <a:txBody>
                    <a:bodyPr/>
                    <a:p>
                      <a:pPr indent="0">
                        <a:buNone/>
                      </a:pPr>
                      <a:r>
                        <a:rPr lang="en-US" sz="1000" b="0">
                          <a:solidFill>
                            <a:srgbClr val="000000"/>
                          </a:solidFill>
                          <a:latin typeface="Calibri" panose="020F0502020204030204" charset="0"/>
                          <a:cs typeface="Calibri" panose="020F0502020204030204" charset="0"/>
                        </a:rPr>
                        <a:t>Data Analytics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Administrator of Data, Employee Database Management, Evaluating the trendsin data</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110" marR="1130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IN" altLang="en-US" sz="1000" b="0">
                          <a:solidFill>
                            <a:srgbClr val="000000"/>
                          </a:solidFill>
                          <a:latin typeface="Calibri" panose="020F0502020204030204" charset="0"/>
                          <a:cs typeface="Calibri" panose="020F0502020204030204" charset="0"/>
                        </a:rPr>
                        <a:t>                              </a:t>
                      </a:r>
                      <a:r>
                        <a:rPr lang="en-US" sz="1000" b="0">
                          <a:solidFill>
                            <a:srgbClr val="000000"/>
                          </a:solidFill>
                          <a:latin typeface="Calibri" panose="020F0502020204030204" charset="0"/>
                          <a:cs typeface="Calibri" panose="020F0502020204030204" charset="0"/>
                        </a:rPr>
                        <a:t>10 hours (with shifts)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556894" marR="27876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Data Analyst-90K Data Scientist-80K</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22161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54380">
                <a:tc>
                  <a:txBody>
                    <a:bodyPr/>
                    <a:p>
                      <a:pPr indent="0">
                        <a:buNone/>
                      </a:pPr>
                      <a:r>
                        <a:rPr lang="en-US" sz="1000" b="0">
                          <a:solidFill>
                            <a:srgbClr val="000000"/>
                          </a:solidFill>
                          <a:latin typeface="Calibri" panose="020F0502020204030204" charset="0"/>
                          <a:cs typeface="Calibri" panose="020F0502020204030204" charset="0"/>
                        </a:rPr>
                        <a:t>Licensing/ Trademarks/ Copyrighting</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DatabaseServerTerms and conditionsTrademarkingCopyrighting</a:t>
                      </a:r>
                      <a:endParaRPr lang="en-US" sz="1000" b="0">
                        <a:solidFill>
                          <a:srgbClr val="000000"/>
                        </a:solidFill>
                        <a:latin typeface="Calibri" panose="020F0502020204030204" charset="0"/>
                        <a:ea typeface="Symbol" panose="05050102010706020507" charset="0"/>
                        <a:cs typeface="Calibri" panose="020F0502020204030204" charset="0"/>
                      </a:endParaRPr>
                    </a:p>
                  </a:txBody>
                  <a:tcPr marL="118110" marR="1130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As per requirement</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556894" marR="27876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1L (only once)</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22161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8640">
                <a:tc>
                  <a:txBody>
                    <a:bodyPr/>
                    <a:p>
                      <a:pPr indent="0">
                        <a:buNone/>
                      </a:pPr>
                      <a:r>
                        <a:rPr lang="en-US" sz="1000" b="0">
                          <a:solidFill>
                            <a:srgbClr val="000000"/>
                          </a:solidFill>
                          <a:latin typeface="Calibri" panose="020F0502020204030204" charset="0"/>
                          <a:cs typeface="Calibri" panose="020F0502020204030204" charset="0"/>
                        </a:rPr>
                        <a:t>Sales and Marketing</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Advertisements,Public Relations, Launch events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110" marR="1130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As per requirement</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556894" marR="27876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1L</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22161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9275">
                <a:tc>
                  <a:txBody>
                    <a:bodyPr/>
                    <a:p>
                      <a:pPr indent="0">
                        <a:buNone/>
                      </a:pPr>
                      <a:r>
                        <a:rPr lang="en-US" sz="1000" b="0">
                          <a:solidFill>
                            <a:srgbClr val="000000"/>
                          </a:solidFill>
                          <a:latin typeface="Calibri" panose="020F0502020204030204" charset="0"/>
                          <a:cs typeface="Calibri" panose="020F0502020204030204" charset="0"/>
                        </a:rPr>
                        <a:t>Customer Care</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Customer support andqueries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8110" marR="1130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0"/>
                          <a:cs typeface="Calibri" panose="020F0502020204030204" charset="0"/>
                        </a:rPr>
                        <a:t>24 hours (withshifts)</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556894" marR="27876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0"/>
                          <a:cs typeface="Calibri" panose="020F0502020204030204" charset="0"/>
                        </a:rPr>
                        <a:t>10K-15K</a:t>
                      </a:r>
                      <a:endParaRPr lang="en-US" sz="1000" b="0">
                        <a:solidFill>
                          <a:srgbClr val="000000"/>
                        </a:solidFill>
                        <a:latin typeface="Calibri" panose="020F0502020204030204" charset="0"/>
                        <a:ea typeface="Calibri" panose="020F0502020204030204" charset="0"/>
                        <a:cs typeface="Calibri" panose="020F0502020204030204" charset="0"/>
                      </a:endParaRPr>
                    </a:p>
                  </a:txBody>
                  <a:tcPr marL="119379" marR="221615"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IN" altLang="en-US"/>
              <a:t>Work Division</a:t>
            </a:r>
            <a:endParaRPr lang="en-IN" altLang="en-US"/>
          </a:p>
        </p:txBody>
      </p:sp>
      <p:graphicFrame>
        <p:nvGraphicFramePr>
          <p:cNvPr id="4" name="Content Placeholder 3"/>
          <p:cNvGraphicFramePr/>
          <p:nvPr>
            <p:ph idx="1"/>
          </p:nvPr>
        </p:nvGraphicFramePr>
        <p:xfrm>
          <a:off x="609600" y="1174750"/>
          <a:ext cx="10972800" cy="4531360"/>
        </p:xfrm>
        <a:graphic>
          <a:graphicData uri="http://schemas.openxmlformats.org/drawingml/2006/table">
            <a:tbl>
              <a:tblPr firstRow="1" bandRow="1">
                <a:tableStyleId>{5940675A-B579-460E-94D1-54222C63F5DA}</a:tableStyleId>
              </a:tblPr>
              <a:tblGrid>
                <a:gridCol w="3656965"/>
                <a:gridCol w="3658870"/>
                <a:gridCol w="3656965"/>
              </a:tblGrid>
              <a:tr h="248920">
                <a:tc>
                  <a:txBody>
                    <a:bodyPr/>
                    <a:p>
                      <a:pPr indent="0">
                        <a:buNone/>
                      </a:pPr>
                      <a:r>
                        <a:rPr lang="en-US" sz="1800" b="1">
                          <a:solidFill>
                            <a:srgbClr val="000000"/>
                          </a:solidFill>
                          <a:latin typeface="Calibri" panose="020F0502020204030204" charset="0"/>
                          <a:cs typeface="Calibri" panose="020F0502020204030204" charset="0"/>
                        </a:rPr>
                        <a:t>Name</a:t>
                      </a:r>
                      <a:endParaRPr lang="en-US" sz="1800" b="1">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1">
                          <a:solidFill>
                            <a:srgbClr val="000000"/>
                          </a:solidFill>
                          <a:latin typeface="Calibri" panose="020F0502020204030204" charset="0"/>
                          <a:cs typeface="Calibri" panose="020F0502020204030204" charset="0"/>
                        </a:rPr>
                        <a:t>Role</a:t>
                      </a:r>
                      <a:endParaRPr lang="en-US" sz="1800" b="1">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1">
                          <a:solidFill>
                            <a:srgbClr val="000000"/>
                          </a:solidFill>
                          <a:latin typeface="Calibri" panose="020F0502020204030204" charset="0"/>
                          <a:cs typeface="Calibri" panose="020F0502020204030204" charset="0"/>
                        </a:rPr>
                        <a:t>Responsibilities</a:t>
                      </a:r>
                      <a:endParaRPr lang="en-US" sz="1800" b="1">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10640">
                <a:tc>
                  <a:txBody>
                    <a:bodyPr/>
                    <a:p>
                      <a:pPr indent="0">
                        <a:buNone/>
                      </a:pPr>
                      <a:r>
                        <a:rPr lang="en-US" sz="1800" b="0">
                          <a:solidFill>
                            <a:srgbClr val="000000"/>
                          </a:solidFill>
                          <a:latin typeface="Calibri" panose="020F0502020204030204" charset="0"/>
                          <a:cs typeface="Calibri" panose="020F0502020204030204" charset="0"/>
                        </a:rPr>
                        <a:t>Rishabh Mishra</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Project Lead</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Design end-to-end architecture, provide training and support, team management, monitoringand controlling</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22097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44550">
                <a:tc>
                  <a:txBody>
                    <a:bodyPr/>
                    <a:p>
                      <a:pPr indent="0">
                        <a:buNone/>
                      </a:pPr>
                      <a:r>
                        <a:rPr lang="en-US" sz="1800" b="0">
                          <a:solidFill>
                            <a:srgbClr val="000000"/>
                          </a:solidFill>
                          <a:latin typeface="Calibri" panose="020F0502020204030204" charset="0"/>
                          <a:cs typeface="Calibri" panose="020F0502020204030204" charset="0"/>
                        </a:rPr>
                        <a:t>Ankur Choudhary</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Business Analyst and UX Designer</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Discuss and Document Requirements.Design the user experience.</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15367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44575">
                <a:tc>
                  <a:txBody>
                    <a:bodyPr/>
                    <a:p>
                      <a:pPr indent="0">
                        <a:buNone/>
                      </a:pPr>
                      <a:r>
                        <a:rPr lang="en-US" sz="1800" b="0">
                          <a:solidFill>
                            <a:srgbClr val="000000"/>
                          </a:solidFill>
                          <a:latin typeface="Calibri" panose="020F0502020204030204" charset="0"/>
                          <a:cs typeface="Calibri" panose="020F0502020204030204" charset="0"/>
                        </a:rPr>
                        <a:t>Ritesh Chandwani</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8745"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Frontend Developer and Tester</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Develop user interface  Perform testing for varioustest cases, identifying bugs and glitches</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77595">
                <a:tc>
                  <a:txBody>
                    <a:bodyPr/>
                    <a:p>
                      <a:pPr indent="0">
                        <a:buNone/>
                      </a:pPr>
                      <a:r>
                        <a:rPr lang="en-US" sz="1800" b="0">
                          <a:solidFill>
                            <a:srgbClr val="000000"/>
                          </a:solidFill>
                          <a:latin typeface="Calibri" panose="020F0502020204030204" charset="0"/>
                          <a:cs typeface="Calibri" panose="020F0502020204030204" charset="0"/>
                        </a:rPr>
                        <a:t>Pavan Kiran</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8745" marR="177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Backend Developer</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50800"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solidFill>
                            <a:srgbClr val="000000"/>
                          </a:solidFill>
                          <a:latin typeface="Calibri" panose="020F0502020204030204" charset="0"/>
                          <a:cs typeface="Calibri" panose="020F0502020204030204" charset="0"/>
                        </a:rPr>
                        <a:t>Coding and Debugging, UI testing to optimize performance, maintainingdatabase</a:t>
                      </a:r>
                      <a:endParaRPr lang="en-US" sz="1800" b="0">
                        <a:solidFill>
                          <a:srgbClr val="000000"/>
                        </a:solidFill>
                        <a:latin typeface="Calibri" panose="020F0502020204030204" charset="0"/>
                        <a:ea typeface="Calibri" panose="020F0502020204030204" charset="0"/>
                        <a:cs typeface="Calibri" panose="020F0502020204030204" charset="0"/>
                      </a:endParaRPr>
                    </a:p>
                  </a:txBody>
                  <a:tcPr marL="119379" marR="265429" marT="50800" marB="508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Risk Identification</a:t>
            </a:r>
            <a:endParaRPr lang="en-IN" altLang="en-US"/>
          </a:p>
        </p:txBody>
      </p:sp>
      <p:sp>
        <p:nvSpPr>
          <p:cNvPr id="3" name="Content Placeholder 2"/>
          <p:cNvSpPr>
            <a:spLocks noGrp="1"/>
          </p:cNvSpPr>
          <p:nvPr>
            <p:ph idx="1"/>
          </p:nvPr>
        </p:nvSpPr>
        <p:spPr/>
        <p:txBody>
          <a:bodyPr/>
          <a:p>
            <a:pPr marL="514350" indent="-514350">
              <a:buAutoNum type="arabicPeriod"/>
            </a:pPr>
            <a:r>
              <a:rPr lang="en-IN" altLang="en-US" sz="2400">
                <a:sym typeface="+mn-ea"/>
              </a:rPr>
              <a:t>Deficiency of sufficient human resources due to unavailability which leads to slowing down of development of software.</a:t>
            </a:r>
            <a:endParaRPr lang="en-IN" altLang="en-US" sz="2400">
              <a:sym typeface="+mn-ea"/>
            </a:endParaRPr>
          </a:p>
          <a:p>
            <a:pPr marL="514350" indent="-514350">
              <a:buAutoNum type="arabicPeriod"/>
            </a:pPr>
            <a:r>
              <a:rPr lang="en-IN" altLang="en-US" sz="2400">
                <a:sym typeface="+mn-ea"/>
              </a:rPr>
              <a:t>Techanical difficulties such as Data Security and Improper management of data can threaten the quality of software to be produced.</a:t>
            </a:r>
            <a:endParaRPr lang="en-IN" altLang="en-US" sz="2400">
              <a:sym typeface="+mn-ea"/>
            </a:endParaRPr>
          </a:p>
          <a:p>
            <a:pPr marL="514350" indent="-514350">
              <a:buAutoNum type="arabicPeriod"/>
            </a:pPr>
            <a:r>
              <a:rPr lang="en-IN" altLang="en-US" sz="2400">
                <a:sym typeface="+mn-ea"/>
              </a:rPr>
              <a:t>Since with the short amount of time, and less maintenance it could lead high amount of bugs and glitches in the Software.</a:t>
            </a:r>
            <a:endParaRPr lang="en-IN" altLang="en-US" sz="2400">
              <a:sym typeface="+mn-ea"/>
            </a:endParaRPr>
          </a:p>
          <a:p>
            <a:pPr marL="514350" indent="-514350">
              <a:buAutoNum type="arabicPeriod"/>
            </a:pPr>
            <a:r>
              <a:rPr lang="en-IN" altLang="en-US" sz="2400"/>
              <a:t>Low stakeholder engagement-The stakeholder might not interact with the team at frequency required to maintain high productivity levels.</a:t>
            </a:r>
            <a:endParaRPr lang="en-IN" altLang="en-US" sz="2400"/>
          </a:p>
          <a:p>
            <a:pPr marL="514350" indent="-514350">
              <a:buAutoNum type="arabicPeriod"/>
            </a:pPr>
            <a:endParaRPr lang="en-I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719705"/>
            <a:ext cx="10972800" cy="3408045"/>
          </a:xfrm>
        </p:spPr>
        <p:txBody>
          <a:bodyPr/>
          <a:p>
            <a:pPr marL="0" indent="0" algn="ctr">
              <a:buNone/>
            </a:pPr>
            <a:r>
              <a:rPr lang="en-IN" altLang="en-US"/>
              <a:t>Project Descr</a:t>
            </a:r>
            <a:r>
              <a:rPr lang="en-US" altLang="en-IN"/>
              <a:t>i</a:t>
            </a:r>
            <a:r>
              <a:rPr lang="en-IN" altLang="en-US"/>
              <a:t>ption</a:t>
            </a: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Risk Management</a:t>
            </a:r>
            <a:endParaRPr lang="en-IN" altLang="en-US"/>
          </a:p>
        </p:txBody>
      </p:sp>
      <p:sp>
        <p:nvSpPr>
          <p:cNvPr id="3" name="Content Placeholder 2"/>
          <p:cNvSpPr>
            <a:spLocks noGrp="1"/>
          </p:cNvSpPr>
          <p:nvPr>
            <p:ph idx="1"/>
          </p:nvPr>
        </p:nvSpPr>
        <p:spPr/>
        <p:txBody>
          <a:bodyPr/>
          <a:p>
            <a:pPr marL="514350" indent="-514350">
              <a:buAutoNum type="arabicPeriod"/>
            </a:pPr>
            <a:r>
              <a:rPr lang="en-US" sz="2400"/>
              <a:t>More allocation of fund towards human resource for</a:t>
            </a:r>
            <a:r>
              <a:rPr lang="en-IN" altLang="en-US" sz="2400"/>
              <a:t> </a:t>
            </a:r>
            <a:r>
              <a:rPr lang="en-US" sz="2400"/>
              <a:t>the creation of software</a:t>
            </a:r>
            <a:r>
              <a:rPr lang="en-IN" altLang="en-US" sz="2400"/>
              <a:t>.</a:t>
            </a:r>
            <a:endParaRPr lang="en-IN" altLang="en-US" sz="2400"/>
          </a:p>
          <a:p>
            <a:pPr marL="514350" indent="-514350">
              <a:buAutoNum type="arabicPeriod"/>
            </a:pPr>
            <a:r>
              <a:rPr lang="en-IN" altLang="en-US" sz="2400"/>
              <a:t>Prior emphasis on correct measures to be taken for data management and security. Also hiring of experienced staff (admin) for the same to avoid any hinderance in the future.</a:t>
            </a:r>
            <a:endParaRPr lang="en-IN" altLang="en-US" sz="2400"/>
          </a:p>
          <a:p>
            <a:pPr marL="514350" indent="-514350">
              <a:buAutoNum type="arabicPeriod"/>
            </a:pPr>
            <a:r>
              <a:rPr lang="en-IN" altLang="en-US" sz="2400"/>
              <a:t>Implementing User Acceptance Criteria to have stakeholders affirm the project is up to standard, regular coding reviews, usage of Clear coding standards and guides, and extensive testing of the software, and regular updating and maintenance of program.</a:t>
            </a:r>
            <a:endParaRPr lang="en-IN" altLang="en-US" sz="2400"/>
          </a:p>
          <a:p>
            <a:pPr marL="514350" indent="-514350">
              <a:buAutoNum type="arabicPeriod"/>
            </a:pPr>
            <a:r>
              <a:rPr lang="en-IN" altLang="en-US" sz="2400"/>
              <a:t>Clear agreements with the employee or admins around response times.</a:t>
            </a:r>
            <a:endParaRPr lang="en-I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513330"/>
            <a:ext cx="10972800" cy="3614420"/>
          </a:xfrm>
        </p:spPr>
        <p:txBody>
          <a:bodyPr/>
          <a:p>
            <a:pPr marL="0" indent="0" algn="ctr">
              <a:buNone/>
            </a:pPr>
            <a:r>
              <a:rPr lang="en-IN" altLang="en-US"/>
              <a:t>Architecture Diagrams</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Class Diagram</a:t>
            </a:r>
            <a:endParaRPr lang="en-IN" altLang="en-US"/>
          </a:p>
        </p:txBody>
      </p:sp>
      <p:pic>
        <p:nvPicPr>
          <p:cNvPr id="5" name="image5.jpeg"/>
          <p:cNvPicPr>
            <a:picLocks noChangeAspect="1"/>
          </p:cNvPicPr>
          <p:nvPr>
            <p:ph idx="1"/>
          </p:nvPr>
        </p:nvPicPr>
        <p:blipFill>
          <a:blip r:embed="rId1" cstate="print"/>
          <a:stretch>
            <a:fillRect/>
          </a:stretch>
        </p:blipFill>
        <p:spPr>
          <a:xfrm>
            <a:off x="522605" y="1163320"/>
            <a:ext cx="11261725" cy="52870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Use Case Diagram</a:t>
            </a:r>
            <a:endParaRPr lang="en-IN" altLang="en-US"/>
          </a:p>
        </p:txBody>
      </p:sp>
      <p:pic>
        <p:nvPicPr>
          <p:cNvPr id="4" name="Content Placeholder 3" descr="WhatsApp Image 2021-03-13 at 9.35.49 PM"/>
          <p:cNvPicPr>
            <a:picLocks noChangeAspect="1"/>
          </p:cNvPicPr>
          <p:nvPr>
            <p:ph idx="1"/>
          </p:nvPr>
        </p:nvPicPr>
        <p:blipFill>
          <a:blip r:embed="rId1"/>
          <a:stretch>
            <a:fillRect/>
          </a:stretch>
        </p:blipFill>
        <p:spPr>
          <a:xfrm>
            <a:off x="1021715" y="1083310"/>
            <a:ext cx="10452735" cy="51295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DFD Diagram</a:t>
            </a:r>
            <a:endParaRPr lang="en-IN" altLang="en-US"/>
          </a:p>
        </p:txBody>
      </p:sp>
      <p:pic>
        <p:nvPicPr>
          <p:cNvPr id="4" name="image4.jpeg"/>
          <p:cNvPicPr>
            <a:picLocks noChangeAspect="1"/>
          </p:cNvPicPr>
          <p:nvPr>
            <p:ph idx="1"/>
          </p:nvPr>
        </p:nvPicPr>
        <p:blipFill>
          <a:blip r:embed="rId1" cstate="print"/>
          <a:stretch>
            <a:fillRect/>
          </a:stretch>
        </p:blipFill>
        <p:spPr>
          <a:xfrm>
            <a:off x="610235" y="1174750"/>
            <a:ext cx="11402060" cy="54260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3813810" y="0"/>
            <a:ext cx="4615815" cy="521970"/>
          </a:xfrm>
          <a:prstGeom prst="rect">
            <a:avLst/>
          </a:prstGeom>
          <a:noFill/>
        </p:spPr>
        <p:txBody>
          <a:bodyPr wrap="square" rtlCol="0">
            <a:spAutoFit/>
          </a:bodyPr>
          <a:p>
            <a:pPr algn="ctr"/>
            <a:r>
              <a:rPr lang="en-US" sz="2800"/>
              <a:t>State Diagram</a:t>
            </a:r>
            <a:endParaRPr lang="en-US" sz="2800"/>
          </a:p>
        </p:txBody>
      </p:sp>
      <p:pic>
        <p:nvPicPr>
          <p:cNvPr id="4" name="Content Placeholder 3"/>
          <p:cNvPicPr>
            <a:picLocks noChangeAspect="1"/>
          </p:cNvPicPr>
          <p:nvPr>
            <p:ph idx="1"/>
          </p:nvPr>
        </p:nvPicPr>
        <p:blipFill>
          <a:blip r:embed="rId1"/>
          <a:stretch>
            <a:fillRect/>
          </a:stretch>
        </p:blipFill>
        <p:spPr>
          <a:xfrm>
            <a:off x="1021080" y="1042670"/>
            <a:ext cx="10546715" cy="52971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Collaboration diagram</a:t>
            </a:r>
            <a:endParaRPr lang="en-IN" dirty="0"/>
          </a:p>
        </p:txBody>
      </p:sp>
      <p:pic>
        <p:nvPicPr>
          <p:cNvPr id="4" name="Content Placeholder 3" descr="coll"/>
          <p:cNvPicPr>
            <a:picLocks noChangeAspect="1"/>
          </p:cNvPicPr>
          <p:nvPr>
            <p:ph idx="1"/>
          </p:nvPr>
        </p:nvPicPr>
        <p:blipFill>
          <a:blip r:embed="rId1"/>
          <a:stretch>
            <a:fillRect/>
          </a:stretch>
        </p:blipFill>
        <p:spPr>
          <a:xfrm>
            <a:off x="610235" y="1990725"/>
            <a:ext cx="10561320" cy="45637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9405" y="296545"/>
            <a:ext cx="11797030" cy="583565"/>
          </a:xfrm>
          <a:prstGeom prst="rect">
            <a:avLst/>
          </a:prstGeom>
          <a:noFill/>
        </p:spPr>
        <p:txBody>
          <a:bodyPr wrap="square" rtlCol="0">
            <a:spAutoFit/>
          </a:bodyPr>
          <a:lstStyle/>
          <a:p>
            <a:pPr algn="ctr"/>
            <a:r>
              <a:rPr lang="en-US" sz="3200" dirty="0"/>
              <a:t>Deployment diagram</a:t>
            </a:r>
            <a:endParaRPr lang="en-IN" sz="3200" dirty="0"/>
          </a:p>
        </p:txBody>
      </p:sp>
      <p:pic>
        <p:nvPicPr>
          <p:cNvPr id="3" name="Picture 2" descr="C:\Users\Ankur Choudhary\Desktop\Picture.pngPicture"/>
          <p:cNvPicPr>
            <a:picLocks noChangeAspect="1"/>
          </p:cNvPicPr>
          <p:nvPr/>
        </p:nvPicPr>
        <p:blipFill>
          <a:blip r:embed="rId1"/>
          <a:srcRect/>
          <a:stretch>
            <a:fillRect/>
          </a:stretch>
        </p:blipFill>
        <p:spPr>
          <a:xfrm>
            <a:off x="929640" y="1333500"/>
            <a:ext cx="10195560" cy="49726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5820" y="3229610"/>
            <a:ext cx="10500360" cy="829945"/>
          </a:xfrm>
          <a:prstGeom prst="rect">
            <a:avLst/>
          </a:prstGeom>
          <a:noFill/>
        </p:spPr>
        <p:txBody>
          <a:bodyPr wrap="square" rtlCol="0">
            <a:spAutoFit/>
          </a:bodyPr>
          <a:p>
            <a:pPr algn="ctr"/>
            <a:r>
              <a:rPr lang="en-IN" altLang="en-US" sz="4800"/>
              <a:t>Front End Sample</a:t>
            </a:r>
            <a:endParaRPr lang="en-IN" altLang="en-US" sz="4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epm Exp8 - 089_06"/>
          <p:cNvPicPr>
            <a:picLocks noChangeAspect="1"/>
          </p:cNvPicPr>
          <p:nvPr/>
        </p:nvPicPr>
        <p:blipFill>
          <a:blip r:embed="rId1"/>
          <a:stretch>
            <a:fillRect/>
          </a:stretch>
        </p:blipFill>
        <p:spPr>
          <a:xfrm>
            <a:off x="0" y="6350"/>
            <a:ext cx="12192000" cy="6901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Project Descr</a:t>
            </a:r>
            <a:r>
              <a:rPr lang="en-US" altLang="en-IN"/>
              <a:t>i</a:t>
            </a:r>
            <a:r>
              <a:rPr lang="en-IN" altLang="en-US"/>
              <a:t>ption</a:t>
            </a:r>
            <a:endParaRPr lang="en-IN" altLang="en-US"/>
          </a:p>
        </p:txBody>
      </p:sp>
      <p:sp>
        <p:nvSpPr>
          <p:cNvPr id="3" name="Content Placeholder 2"/>
          <p:cNvSpPr>
            <a:spLocks noGrp="1"/>
          </p:cNvSpPr>
          <p:nvPr>
            <p:ph idx="1"/>
          </p:nvPr>
        </p:nvSpPr>
        <p:spPr/>
        <p:txBody>
          <a:bodyPr/>
          <a:p>
            <a:r>
              <a:rPr lang="en-US" sz="2400"/>
              <a:t>Hotel Management System is a web-based application that allows the hotel manager to handle all hotel activities online. Interactive GUI and the ability to manage various hotel bookings and rooms make this system very flexible and convenient. </a:t>
            </a:r>
            <a:endParaRPr lang="en-US" sz="2400"/>
          </a:p>
          <a:p>
            <a:r>
              <a:rPr lang="en-US" sz="2400"/>
              <a:t>This application gives him the power and flexibility to manage the entire system from a single online system. Hotel management project provides room booking, staff management and other necessary hotel management features. </a:t>
            </a:r>
            <a:endParaRPr lang="en-US" sz="2400"/>
          </a:p>
          <a:p>
            <a:r>
              <a:rPr lang="en-US" sz="2400"/>
              <a:t>The system allows the manager to post available rooms in the system. Customers can view and book room online. Admin has the power of either approving or disapproving the customer’s booking request. </a:t>
            </a:r>
            <a:endParaRPr lang="en-US" sz="2400"/>
          </a:p>
          <a:p>
            <a:r>
              <a:rPr lang="en-US" sz="2400"/>
              <a:t>Other hotel services – spa, restaurant reservations, gyms - can also be viewed by the customers and they can book them too. The system is hence useful for both customers and managers to manage the hotel activities.</a:t>
            </a:r>
            <a:endParaRPr 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1"/>
          <p:cNvPicPr>
            <a:picLocks noChangeAspect="1"/>
          </p:cNvPicPr>
          <p:nvPr/>
        </p:nvPicPr>
        <p:blipFill>
          <a:blip r:embed="rId1"/>
          <a:stretch>
            <a:fillRect/>
          </a:stretch>
        </p:blipFill>
        <p:spPr>
          <a:xfrm>
            <a:off x="0" y="-635"/>
            <a:ext cx="12192000" cy="68586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644775" y="2804160"/>
            <a:ext cx="7193280" cy="645160"/>
          </a:xfrm>
          <a:prstGeom prst="rect">
            <a:avLst/>
          </a:prstGeom>
          <a:noFill/>
        </p:spPr>
        <p:txBody>
          <a:bodyPr wrap="square" rtlCol="0">
            <a:spAutoFit/>
          </a:bodyPr>
          <a:p>
            <a:pPr algn="ctr"/>
            <a:r>
              <a:rPr lang="en-IN" altLang="en-US" sz="3600"/>
              <a:t>Module-1</a:t>
            </a:r>
            <a:endParaRPr lang="en-IN" altLang="en-US"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10240010"/>
            <a:ext cx="12191365" cy="4799965"/>
          </a:xfrm>
          <a:prstGeom prst="rect">
            <a:avLst/>
          </a:prstGeom>
          <a:noFill/>
        </p:spPr>
        <p:txBody>
          <a:bodyPr wrap="square" rtlCol="0" anchor="t">
            <a:spAutoFit/>
          </a:bodyPr>
          <a:p>
            <a:r>
              <a:rPr lang="en-US"/>
              <a:t>. Module 1 code HTML - &lt;!DOCTYPE html&gt; &lt;!DOCTYPE html&gt; &lt;html&gt; &lt;head&gt;&lt;title&gt;HILTON GROUP OF HOTELS&lt;/title&gt; &lt;link rel="stylesheet" type="text/css" href="css/style.css"&gt; &lt;/head&gt; &lt;body&gt;&lt;header&gt; &lt;div class="main"&gt; &lt;div class="logo"&gt; &lt;img src="Hampton.png"&gt; &lt;/div&gt;</a:t>
            </a:r>
            <a:endParaRPr lang="en-US"/>
          </a:p>
          <a:p>
            <a:r>
              <a:rPr lang="en-US"/>
              <a:t>&lt;ul&gt; &lt;li class="active"&gt;&lt;a href="#"&gt;Home&lt;/a&gt;&lt;/li&gt; &lt;li&gt;&lt;a href="#"&gt;Services&lt;/a&gt;&lt;/li&gt; &lt;li&gt;&lt;a href="#"&gt;Register Now&lt;/a&gt;&lt;/li&gt; &lt;li&gt;&lt;a href="#"&gt;About Us&lt;/a&gt;&lt;/li&gt; &lt;li&gt;&lt;a href="#"&gt;Contact&lt;/a&gt;&lt;/li&gt; &lt;/ul&gt; &lt;/div&gt; &lt;div class="title"&gt; &lt;h1&gt;YOUR HOST FROM COAST TO COAST&lt;/h1&gt; &lt;/div&gt; &lt;div class="button"&gt; &lt;a href="#" class="btn"&gt;Virtual Tour&lt;/a&gt; &lt;a href="#" class="btn"&gt;New Offers&lt;/a&gt; &lt;/div&gt; &lt;/header&gt; &lt;/body&gt; &lt;/html&gt; CSS - *{ margin: 0; padding: 0; font-family: Century Gothic; }header{background-image:linear-gradient(rgba(0,0,0,0.5),rgba(0,0,0,0.5)), url(../maldives.jpg); height: 110vh; background-size: cover; background-position: center; }ul{ float: right; list-style-type: none; margin-top: 25px;</a:t>
            </a:r>
            <a:endParaRPr lang="en-US"/>
          </a:p>
          <a:p>
            <a:r>
              <a:rPr lang="en-US"/>
              <a:t>}ul li{ display: inline-block; }ul li a{text-decoration: none; color: #fff; padding: 5px 20px; border: 1px solid transparent; transition: 0.6s ease; }ul li a:hover{ background-color: #fff; color: #000; }ul li.active a{ background-color: #fff; color: #000; }.logo img{ float: left; width: 150px; height: auto; opacity: 1 }.main{max-width: 1200px; margin: auto; }.title{position: absolute;</a:t>
            </a:r>
            <a:endParaRPr lang="en-US"/>
          </a:p>
          <a:p>
            <a:r>
              <a:rPr lang="en-US"/>
              <a:t>top: 50%; left: 50%; transform: translate(-50%,-50%); }.title h1{ color: #fff; font-size: 35px; }.button{position: absolute; top: 62%; left: 50%; transform: translate(-50%,-50%); }.btn{ border: 1px solid #fff; padding: 10px 30px; color: #fff; text-decoration: none; transition: 0.6s ease; }.btn:hover{ background-color: #fff; color: #000; }</a:t>
            </a:r>
            <a:endParaRPr lang="en-US"/>
          </a:p>
        </p:txBody>
      </p:sp>
      <p:sp>
        <p:nvSpPr>
          <p:cNvPr id="3" name="Text Box 2"/>
          <p:cNvSpPr txBox="1"/>
          <p:nvPr/>
        </p:nvSpPr>
        <p:spPr>
          <a:xfrm>
            <a:off x="173355" y="0"/>
            <a:ext cx="11845925" cy="7755255"/>
          </a:xfrm>
          <a:prstGeom prst="rect">
            <a:avLst/>
          </a:prstGeom>
          <a:noFill/>
        </p:spPr>
        <p:txBody>
          <a:bodyPr wrap="square" rtlCol="0">
            <a:spAutoFit/>
          </a:bodyPr>
          <a:p>
            <a:r>
              <a:rPr lang="en-US"/>
              <a:t>HTML -</a:t>
            </a:r>
            <a:endParaRPr lang="en-US"/>
          </a:p>
          <a:p>
            <a:endParaRPr lang="en-US"/>
          </a:p>
          <a:p>
            <a:r>
              <a:rPr lang="en-US" sz="1200"/>
              <a:t>&lt;!DOCTYPE html&gt;</a:t>
            </a:r>
            <a:endParaRPr lang="en-US" sz="1200"/>
          </a:p>
          <a:p>
            <a:r>
              <a:rPr lang="en-US" sz="1200"/>
              <a:t>&lt;!DOCTYPE html&gt;</a:t>
            </a:r>
            <a:endParaRPr lang="en-US" sz="1200"/>
          </a:p>
          <a:p>
            <a:r>
              <a:rPr lang="en-US" sz="1200"/>
              <a:t>&lt;html&gt;</a:t>
            </a:r>
            <a:endParaRPr lang="en-US" sz="1200"/>
          </a:p>
          <a:p>
            <a:r>
              <a:rPr lang="en-US" sz="1200"/>
              <a:t>&lt;head&gt;</a:t>
            </a:r>
            <a:endParaRPr lang="en-US" sz="1200"/>
          </a:p>
          <a:p>
            <a:r>
              <a:rPr lang="en-US" sz="1200"/>
              <a:t>&lt;title&gt;HILTON GROUP OF HOTELS&lt;/title&gt;</a:t>
            </a:r>
            <a:endParaRPr lang="en-US" sz="1200"/>
          </a:p>
          <a:p>
            <a:r>
              <a:rPr lang="en-US" sz="1200"/>
              <a:t>&lt;link rel="stylesheet" type="text/css" href="css/style.css"&gt;</a:t>
            </a:r>
            <a:endParaRPr lang="en-US" sz="1200"/>
          </a:p>
          <a:p>
            <a:r>
              <a:rPr lang="en-US" sz="1200"/>
              <a:t>&lt;/head&gt;</a:t>
            </a:r>
            <a:endParaRPr lang="en-US" sz="1200"/>
          </a:p>
          <a:p>
            <a:r>
              <a:rPr lang="en-US" sz="1200"/>
              <a:t>&lt;body&gt;</a:t>
            </a:r>
            <a:endParaRPr lang="en-US" sz="1200"/>
          </a:p>
          <a:p>
            <a:r>
              <a:rPr lang="en-US" sz="1200"/>
              <a:t>&lt;header&gt;</a:t>
            </a:r>
            <a:endParaRPr lang="en-US" sz="1200"/>
          </a:p>
          <a:p>
            <a:r>
              <a:rPr lang="en-US" sz="1200"/>
              <a:t>&lt;div class="main"&gt;</a:t>
            </a:r>
            <a:endParaRPr lang="en-US" sz="1200"/>
          </a:p>
          <a:p>
            <a:r>
              <a:rPr lang="en-US" sz="1200"/>
              <a:t>&lt;div class="logo"&gt;</a:t>
            </a:r>
            <a:endParaRPr lang="en-US" sz="1200"/>
          </a:p>
          <a:p>
            <a:r>
              <a:rPr lang="en-US" sz="1200"/>
              <a:t>&lt;img src="Hampton.png"&gt;</a:t>
            </a:r>
            <a:endParaRPr lang="en-US" sz="1200"/>
          </a:p>
          <a:p>
            <a:r>
              <a:rPr lang="en-US" sz="1200"/>
              <a:t>&lt;/div&gt;</a:t>
            </a:r>
            <a:endParaRPr lang="en-US" sz="1200"/>
          </a:p>
          <a:p>
            <a:endParaRPr lang="en-US" sz="1200"/>
          </a:p>
          <a:p>
            <a:r>
              <a:rPr lang="en-US" sz="1200"/>
              <a:t>&lt;ul&gt;</a:t>
            </a:r>
            <a:endParaRPr lang="en-US" sz="1200"/>
          </a:p>
          <a:p>
            <a:r>
              <a:rPr lang="en-US" sz="1200"/>
              <a:t>&lt;li class="active"&gt;&lt;a href="#"&gt;Home&lt;/a&gt;&lt;/li&gt;</a:t>
            </a:r>
            <a:endParaRPr lang="en-US" sz="1200"/>
          </a:p>
          <a:p>
            <a:r>
              <a:rPr lang="en-US" sz="1200"/>
              <a:t>&lt;li&gt;&lt;a href="#"&gt;Services&lt;/a&gt;&lt;/li&gt;</a:t>
            </a:r>
            <a:endParaRPr lang="en-US" sz="1200"/>
          </a:p>
          <a:p>
            <a:r>
              <a:rPr lang="en-US" sz="1200"/>
              <a:t>&lt;li&gt;&lt;a href="#"&gt;Register Now&lt;/a&gt;&lt;/li&gt;</a:t>
            </a:r>
            <a:endParaRPr lang="en-US" sz="1200"/>
          </a:p>
          <a:p>
            <a:r>
              <a:rPr lang="en-US" sz="1200"/>
              <a:t>&lt;li&gt;&lt;a href="#"&gt;About Us&lt;/a&gt;&lt;/li&gt;</a:t>
            </a:r>
            <a:endParaRPr lang="en-US" sz="1200"/>
          </a:p>
          <a:p>
            <a:r>
              <a:rPr lang="en-US" sz="1200"/>
              <a:t>&lt;li&gt;&lt;a href="#"&gt;Contact&lt;/a&gt;&lt;/li&gt;</a:t>
            </a:r>
            <a:endParaRPr lang="en-US" sz="1200"/>
          </a:p>
          <a:p>
            <a:r>
              <a:rPr lang="en-US" sz="1200"/>
              <a:t>&lt;/ul&gt;</a:t>
            </a:r>
            <a:endParaRPr lang="en-US" sz="1200"/>
          </a:p>
          <a:p>
            <a:r>
              <a:rPr lang="en-US" sz="1200"/>
              <a:t>&lt;/div&gt;</a:t>
            </a:r>
            <a:endParaRPr lang="en-US" sz="1200"/>
          </a:p>
          <a:p>
            <a:r>
              <a:rPr lang="en-US" sz="1200"/>
              <a:t>&lt;div class="title"&gt;</a:t>
            </a:r>
            <a:endParaRPr lang="en-US" sz="1200"/>
          </a:p>
          <a:p>
            <a:r>
              <a:rPr lang="en-US" sz="1200"/>
              <a:t>&lt;h1&gt;YOUR HOST FROM COAST TO COAST&lt;/h1&gt;</a:t>
            </a:r>
            <a:endParaRPr lang="en-US" sz="1200"/>
          </a:p>
          <a:p>
            <a:r>
              <a:rPr lang="en-US" sz="1200"/>
              <a:t>&lt;/div&gt;</a:t>
            </a:r>
            <a:endParaRPr lang="en-US" sz="1200"/>
          </a:p>
          <a:p>
            <a:endParaRPr lang="en-US" sz="1200"/>
          </a:p>
          <a:p>
            <a:r>
              <a:rPr lang="en-US" sz="1200"/>
              <a:t>&lt;div class="button"&gt;</a:t>
            </a:r>
            <a:endParaRPr lang="en-US" sz="1200"/>
          </a:p>
          <a:p>
            <a:r>
              <a:rPr lang="en-US" sz="1200"/>
              <a:t>&lt;a href="#" class="btn"&gt;Virtual Tour&lt;/a&gt;</a:t>
            </a:r>
            <a:endParaRPr lang="en-US" sz="1200"/>
          </a:p>
          <a:p>
            <a:r>
              <a:rPr lang="en-US" sz="1200"/>
              <a:t>&lt;a href="#" class="btn"&gt;New Offers&lt;/a&gt;</a:t>
            </a:r>
            <a:endParaRPr lang="en-US" sz="1200"/>
          </a:p>
          <a:p>
            <a:r>
              <a:rPr lang="en-US" sz="1200"/>
              <a:t>&lt;/div&gt;</a:t>
            </a:r>
            <a:endParaRPr lang="en-US" sz="1200"/>
          </a:p>
          <a:p>
            <a:r>
              <a:rPr lang="en-US" sz="1200"/>
              <a:t>&lt;/header&gt;</a:t>
            </a:r>
            <a:endParaRPr lang="en-US" sz="1200"/>
          </a:p>
          <a:p>
            <a:endParaRPr lang="en-US" sz="1200"/>
          </a:p>
          <a:p>
            <a:r>
              <a:rPr lang="en-US" sz="1200"/>
              <a:t>&lt;/body&gt;</a:t>
            </a:r>
            <a:endParaRPr lang="en-US" sz="1200"/>
          </a:p>
          <a:p>
            <a:r>
              <a:rPr lang="en-US" sz="1200"/>
              <a:t>&lt;/html&gt;</a:t>
            </a:r>
            <a:endParaRPr lang="en-US" sz="1200"/>
          </a:p>
          <a:p>
            <a:endParaRPr lang="en-US"/>
          </a:p>
          <a:p>
            <a:endParaRPr lang="en-US"/>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91440"/>
            <a:ext cx="12160885" cy="6200775"/>
          </a:xfrm>
          <a:prstGeom prst="rect">
            <a:avLst/>
          </a:prstGeom>
          <a:noFill/>
        </p:spPr>
        <p:txBody>
          <a:bodyPr wrap="square" rtlCol="0">
            <a:spAutoFit/>
          </a:bodyPr>
          <a:p>
            <a:r>
              <a:rPr lang="en-US" sz="1600" b="1">
                <a:sym typeface="+mn-ea"/>
              </a:rPr>
              <a:t>CSS -</a:t>
            </a:r>
            <a:endParaRPr lang="en-US" sz="1600" b="1"/>
          </a:p>
          <a:p>
            <a:r>
              <a:rPr lang="en-US" sz="1200">
                <a:sym typeface="+mn-ea"/>
              </a:rPr>
              <a:t>*{</a:t>
            </a:r>
            <a:endParaRPr lang="en-US" sz="1200"/>
          </a:p>
          <a:p>
            <a:r>
              <a:rPr lang="en-US" sz="1200">
                <a:sym typeface="+mn-ea"/>
              </a:rPr>
              <a:t>margin: 0;</a:t>
            </a:r>
            <a:endParaRPr lang="en-US" sz="1200"/>
          </a:p>
          <a:p>
            <a:r>
              <a:rPr lang="en-US" sz="1200">
                <a:sym typeface="+mn-ea"/>
              </a:rPr>
              <a:t>padding: 0;</a:t>
            </a:r>
            <a:endParaRPr lang="en-US" sz="1200"/>
          </a:p>
          <a:p>
            <a:r>
              <a:rPr lang="en-US" sz="1200">
                <a:sym typeface="+mn-ea"/>
              </a:rPr>
              <a:t>font-family: Century Gothic;</a:t>
            </a:r>
            <a:endParaRPr lang="en-US" sz="1200"/>
          </a:p>
          <a:p>
            <a:r>
              <a:rPr lang="en-US" sz="1200">
                <a:sym typeface="+mn-ea"/>
              </a:rPr>
              <a:t>}</a:t>
            </a:r>
            <a:endParaRPr lang="en-US" sz="1200"/>
          </a:p>
          <a:p>
            <a:r>
              <a:rPr lang="en-US" sz="1200">
                <a:sym typeface="+mn-ea"/>
              </a:rPr>
              <a:t>header{</a:t>
            </a:r>
            <a:endParaRPr lang="en-US" sz="1200"/>
          </a:p>
          <a:p>
            <a:r>
              <a:rPr lang="en-US" sz="1200">
                <a:sym typeface="+mn-ea"/>
              </a:rPr>
              <a:t>background-image:linear-gradient(rgba(0,0,0,0.5),rgba(0,0,0,0.5)), url(../maldives.jpg);</a:t>
            </a:r>
            <a:endParaRPr lang="en-US" sz="1200"/>
          </a:p>
          <a:p>
            <a:r>
              <a:rPr lang="en-US" sz="1200">
                <a:sym typeface="+mn-ea"/>
              </a:rPr>
              <a:t>height: 110vh; background-size: cover;</a:t>
            </a:r>
            <a:endParaRPr lang="en-US" sz="1200"/>
          </a:p>
          <a:p>
            <a:r>
              <a:rPr lang="en-US" sz="1200">
                <a:sym typeface="+mn-ea"/>
              </a:rPr>
              <a:t>background-position: center;</a:t>
            </a:r>
            <a:endParaRPr lang="en-US" sz="1200"/>
          </a:p>
          <a:p>
            <a:r>
              <a:rPr lang="en-US" sz="1200">
                <a:sym typeface="+mn-ea"/>
              </a:rPr>
              <a:t>}</a:t>
            </a:r>
            <a:endParaRPr lang="en-US" sz="1200"/>
          </a:p>
          <a:p>
            <a:r>
              <a:rPr lang="en-US" sz="1200">
                <a:sym typeface="+mn-ea"/>
              </a:rPr>
              <a:t>ul{</a:t>
            </a:r>
            <a:endParaRPr lang="en-US" sz="1200"/>
          </a:p>
          <a:p>
            <a:r>
              <a:rPr lang="en-US" sz="1200">
                <a:sym typeface="+mn-ea"/>
              </a:rPr>
              <a:t>f</a:t>
            </a:r>
            <a:r>
              <a:rPr lang="en-IN" altLang="en-US" sz="1200">
                <a:sym typeface="+mn-ea"/>
              </a:rPr>
              <a:t>l</a:t>
            </a:r>
            <a:r>
              <a:rPr lang="en-US" sz="1200">
                <a:sym typeface="+mn-ea"/>
              </a:rPr>
              <a:t>oat: right;</a:t>
            </a:r>
            <a:endParaRPr lang="en-US" sz="1200"/>
          </a:p>
          <a:p>
            <a:r>
              <a:rPr lang="en-US" sz="1200">
                <a:sym typeface="+mn-ea"/>
              </a:rPr>
              <a:t>list-style-type: none; margin-top: 25px;</a:t>
            </a:r>
            <a:endParaRPr lang="en-US" sz="1200"/>
          </a:p>
          <a:p>
            <a:r>
              <a:rPr lang="en-US" sz="1200">
                <a:sym typeface="+mn-ea"/>
              </a:rPr>
              <a:t>}</a:t>
            </a:r>
            <a:endParaRPr lang="en-US" sz="1200"/>
          </a:p>
          <a:p>
            <a:r>
              <a:rPr lang="en-US" sz="1200">
                <a:sym typeface="+mn-ea"/>
              </a:rPr>
              <a:t>ul li{</a:t>
            </a:r>
            <a:endParaRPr lang="en-US" sz="1200">
              <a:sym typeface="+mn-ea"/>
            </a:endParaRPr>
          </a:p>
          <a:p>
            <a:r>
              <a:rPr lang="en-US" sz="1200">
                <a:sym typeface="+mn-ea"/>
              </a:rPr>
              <a:t>}</a:t>
            </a:r>
            <a:endParaRPr lang="en-US" sz="1200"/>
          </a:p>
          <a:p>
            <a:r>
              <a:rPr lang="en-US" sz="1200">
                <a:sym typeface="+mn-ea"/>
              </a:rPr>
              <a:t>display: inline-block;</a:t>
            </a:r>
            <a:endParaRPr lang="en-US" sz="1200"/>
          </a:p>
          <a:p>
            <a:r>
              <a:rPr lang="en-US" sz="1200">
                <a:sym typeface="+mn-ea"/>
              </a:rPr>
              <a:t>ul li a{</a:t>
            </a:r>
            <a:endParaRPr lang="en-US" sz="1200"/>
          </a:p>
          <a:p>
            <a:r>
              <a:rPr lang="en-US" sz="1200">
                <a:sym typeface="+mn-ea"/>
              </a:rPr>
              <a:t>text-decoration: none; color: #fff;</a:t>
            </a:r>
            <a:endParaRPr lang="en-US" sz="1200"/>
          </a:p>
          <a:p>
            <a:r>
              <a:rPr lang="en-US" sz="1200">
                <a:sym typeface="+mn-ea"/>
              </a:rPr>
              <a:t>padding: 5px 20px;</a:t>
            </a:r>
            <a:endParaRPr lang="en-US" sz="1200"/>
          </a:p>
          <a:p>
            <a:r>
              <a:rPr lang="en-US" sz="1200">
                <a:sym typeface="+mn-ea"/>
              </a:rPr>
              <a:t>border: 1px solid transparent; transition: 0.6s ease;</a:t>
            </a:r>
            <a:endParaRPr lang="en-US" sz="1200"/>
          </a:p>
          <a:p>
            <a:r>
              <a:rPr lang="en-US" sz="1200">
                <a:sym typeface="+mn-ea"/>
              </a:rPr>
              <a:t>}</a:t>
            </a:r>
            <a:endParaRPr lang="en-US" sz="1200"/>
          </a:p>
          <a:p>
            <a:r>
              <a:rPr lang="en-US" sz="1200">
                <a:sym typeface="+mn-ea"/>
              </a:rPr>
              <a:t>ul li a:hover{</a:t>
            </a:r>
            <a:endParaRPr lang="en-US" sz="1200"/>
          </a:p>
          <a:p>
            <a:r>
              <a:rPr lang="en-US" sz="1200">
                <a:sym typeface="+mn-ea"/>
              </a:rPr>
              <a:t>background-color: #fff; color: #000;</a:t>
            </a:r>
            <a:endParaRPr lang="en-US" sz="1200">
              <a:sym typeface="+mn-ea"/>
            </a:endParaRPr>
          </a:p>
          <a:p>
            <a:r>
              <a:rPr lang="en-US" sz="1200">
                <a:sym typeface="+mn-ea"/>
              </a:rPr>
              <a:t>}</a:t>
            </a:r>
            <a:endParaRPr lang="en-US" sz="1200"/>
          </a:p>
          <a:p>
            <a:endParaRPr lang="en-US" sz="1200"/>
          </a:p>
          <a:p>
            <a:r>
              <a:rPr lang="en-US" sz="1200">
                <a:sym typeface="+mn-ea"/>
              </a:rPr>
              <a:t>.button{</a:t>
            </a:r>
            <a:endParaRPr lang="en-US" sz="1200"/>
          </a:p>
          <a:p>
            <a:r>
              <a:rPr lang="en-US" sz="1200">
                <a:sym typeface="+mn-ea"/>
              </a:rPr>
              <a:t>position: absolute; top: 62%;</a:t>
            </a:r>
            <a:endParaRPr lang="en-US" sz="1200"/>
          </a:p>
          <a:p>
            <a:r>
              <a:rPr lang="en-US" sz="1200">
                <a:sym typeface="+mn-ea"/>
              </a:rPr>
              <a:t>left: 50%;</a:t>
            </a:r>
            <a:endParaRPr lang="en-US" sz="1200"/>
          </a:p>
          <a:p>
            <a:r>
              <a:rPr lang="en-US" sz="1200">
                <a:sym typeface="+mn-ea"/>
              </a:rPr>
              <a:t>transform: translate(-50%,-50%);</a:t>
            </a:r>
            <a:endParaRPr lang="en-US" sz="1200"/>
          </a:p>
          <a:p>
            <a:r>
              <a:rPr lang="en-US" sz="1200">
                <a:sym typeface="+mn-ea"/>
              </a:rPr>
              <a:t>}</a:t>
            </a:r>
            <a:endParaRPr lang="en-US" sz="1200"/>
          </a:p>
          <a:p>
            <a:r>
              <a:rPr lang="en-US" sz="900">
                <a:sym typeface="+mn-ea"/>
              </a:rPr>
              <a:t>.</a:t>
            </a:r>
            <a:endParaRPr lang="en-US" sz="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6520" y="367030"/>
            <a:ext cx="12095480" cy="6123940"/>
          </a:xfrm>
          <a:prstGeom prst="rect">
            <a:avLst/>
          </a:prstGeom>
          <a:noFill/>
        </p:spPr>
        <p:txBody>
          <a:bodyPr wrap="square" rtlCol="0" anchor="t">
            <a:spAutoFit/>
          </a:bodyPr>
          <a:p>
            <a:r>
              <a:rPr lang="en-US" sz="1400">
                <a:sym typeface="+mn-ea"/>
              </a:rPr>
              <a:t>btn{</a:t>
            </a:r>
            <a:endParaRPr lang="en-US" sz="1400"/>
          </a:p>
          <a:p>
            <a:r>
              <a:rPr lang="en-US" sz="1400">
                <a:sym typeface="+mn-ea"/>
              </a:rPr>
              <a:t>border: 1px solid #fff; padding: 10px 30px; color: #fff;</a:t>
            </a:r>
            <a:endParaRPr lang="en-US" sz="1400"/>
          </a:p>
          <a:p>
            <a:r>
              <a:rPr lang="en-US" sz="1400">
                <a:sym typeface="+mn-ea"/>
              </a:rPr>
              <a:t>text-decoration: none; transition: 0.6s ease;</a:t>
            </a:r>
            <a:endParaRPr lang="en-US" sz="1400"/>
          </a:p>
          <a:p>
            <a:r>
              <a:rPr lang="en-US" sz="1400">
                <a:sym typeface="+mn-ea"/>
              </a:rPr>
              <a:t>}</a:t>
            </a:r>
            <a:endParaRPr lang="en-US" sz="1400"/>
          </a:p>
          <a:p>
            <a:r>
              <a:rPr lang="en-US" sz="1400">
                <a:sym typeface="+mn-ea"/>
              </a:rPr>
              <a:t>.btn:hover{</a:t>
            </a:r>
            <a:endParaRPr lang="en-US" sz="1400"/>
          </a:p>
          <a:p>
            <a:r>
              <a:rPr lang="en-US" sz="1400">
                <a:sym typeface="+mn-ea"/>
              </a:rPr>
              <a:t>background-color: #fff; color: #000;</a:t>
            </a:r>
            <a:endParaRPr lang="en-US" sz="1400"/>
          </a:p>
          <a:p>
            <a:r>
              <a:rPr lang="en-US" sz="1400">
                <a:sym typeface="+mn-ea"/>
              </a:rPr>
              <a:t>}</a:t>
            </a:r>
            <a:endParaRPr lang="en-US" sz="1400"/>
          </a:p>
          <a:p>
            <a:r>
              <a:rPr lang="en-US" sz="1400">
                <a:sym typeface="+mn-ea"/>
              </a:rPr>
              <a:t>ul li.active a{</a:t>
            </a:r>
            <a:endParaRPr lang="en-US" sz="1400"/>
          </a:p>
          <a:p>
            <a:r>
              <a:rPr lang="en-US" sz="1400">
                <a:sym typeface="+mn-ea"/>
              </a:rPr>
              <a:t>background-color: #fff; color: #000;</a:t>
            </a:r>
            <a:endParaRPr lang="en-US" sz="1400"/>
          </a:p>
          <a:p>
            <a:r>
              <a:rPr lang="en-US" sz="1400">
                <a:sym typeface="+mn-ea"/>
              </a:rPr>
              <a:t>}</a:t>
            </a:r>
            <a:endParaRPr lang="en-US" sz="1400"/>
          </a:p>
          <a:p>
            <a:r>
              <a:rPr lang="en-US" sz="1400">
                <a:sym typeface="+mn-ea"/>
              </a:rPr>
              <a:t>.logo img{</a:t>
            </a:r>
            <a:endParaRPr lang="en-US" sz="1400"/>
          </a:p>
          <a:p>
            <a:r>
              <a:rPr lang="en-US" sz="1400">
                <a:sym typeface="+mn-ea"/>
              </a:rPr>
              <a:t>float: left; width: 150px; height: auto; opacity: 1</a:t>
            </a:r>
            <a:endParaRPr lang="en-US" sz="1400"/>
          </a:p>
          <a:p>
            <a:r>
              <a:rPr lang="en-US" sz="1400">
                <a:sym typeface="+mn-ea"/>
              </a:rPr>
              <a:t>}</a:t>
            </a:r>
            <a:endParaRPr lang="en-US" sz="1400"/>
          </a:p>
          <a:p>
            <a:r>
              <a:rPr lang="en-US" sz="1400">
                <a:sym typeface="+mn-ea"/>
              </a:rPr>
              <a:t>.main{</a:t>
            </a:r>
            <a:endParaRPr lang="en-US" sz="1400"/>
          </a:p>
          <a:p>
            <a:r>
              <a:rPr lang="en-US" sz="1400">
                <a:sym typeface="+mn-ea"/>
              </a:rPr>
              <a:t>max-width: 1200px; margin: auto;</a:t>
            </a:r>
            <a:endParaRPr lang="en-US" sz="1400"/>
          </a:p>
          <a:p>
            <a:r>
              <a:rPr lang="en-US" sz="1400">
                <a:sym typeface="+mn-ea"/>
              </a:rPr>
              <a:t>}</a:t>
            </a:r>
            <a:endParaRPr lang="en-US" sz="1400"/>
          </a:p>
          <a:p>
            <a:r>
              <a:rPr lang="en-US" sz="1400">
                <a:sym typeface="+mn-ea"/>
              </a:rPr>
              <a:t>.title{</a:t>
            </a:r>
            <a:endParaRPr lang="en-US" sz="1400"/>
          </a:p>
          <a:p>
            <a:r>
              <a:rPr lang="en-US" sz="1400">
                <a:sym typeface="+mn-ea"/>
              </a:rPr>
              <a:t>position: absolute;</a:t>
            </a:r>
            <a:endParaRPr lang="en-US" sz="1400"/>
          </a:p>
          <a:p>
            <a:r>
              <a:rPr lang="en-US" sz="1400">
                <a:sym typeface="+mn-ea"/>
              </a:rPr>
              <a:t>top: 50%;</a:t>
            </a:r>
            <a:endParaRPr lang="en-US" sz="1400"/>
          </a:p>
          <a:p>
            <a:r>
              <a:rPr lang="en-US" sz="1400">
                <a:sym typeface="+mn-ea"/>
              </a:rPr>
              <a:t>left: 50%;</a:t>
            </a:r>
            <a:endParaRPr lang="en-US" sz="1400"/>
          </a:p>
          <a:p>
            <a:r>
              <a:rPr lang="en-US" sz="1400">
                <a:sym typeface="+mn-ea"/>
              </a:rPr>
              <a:t>transform: translate(-50%,-50%);</a:t>
            </a:r>
            <a:endParaRPr lang="en-US" sz="1400"/>
          </a:p>
          <a:p>
            <a:r>
              <a:rPr lang="en-US" sz="1400">
                <a:sym typeface="+mn-ea"/>
              </a:rPr>
              <a:t>}</a:t>
            </a:r>
            <a:endParaRPr lang="en-US" sz="1400"/>
          </a:p>
          <a:p>
            <a:endParaRPr lang="en-US" sz="1400"/>
          </a:p>
          <a:p>
            <a:r>
              <a:rPr lang="en-US" sz="1400">
                <a:sym typeface="+mn-ea"/>
              </a:rPr>
              <a:t>.title h1{</a:t>
            </a:r>
            <a:endParaRPr lang="en-US" sz="1400"/>
          </a:p>
          <a:p>
            <a:r>
              <a:rPr lang="en-US" sz="1400">
                <a:sym typeface="+mn-ea"/>
              </a:rPr>
              <a:t>color: #fff;</a:t>
            </a:r>
            <a:endParaRPr lang="en-US" sz="1400"/>
          </a:p>
          <a:p>
            <a:r>
              <a:rPr lang="en-US" sz="1400">
                <a:sym typeface="+mn-ea"/>
              </a:rPr>
              <a:t>font-size: 35px;</a:t>
            </a:r>
            <a:endParaRPr lang="en-US" sz="1400"/>
          </a:p>
          <a:p>
            <a:r>
              <a:rPr lang="en-US" sz="1400">
                <a:sym typeface="+mn-ea"/>
              </a:rPr>
              <a:t>}</a:t>
            </a:r>
            <a:endParaRPr lang="en-US" sz="1400"/>
          </a:p>
          <a:p>
            <a:endParaRPr 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epm Exp8 - 089_06"/>
          <p:cNvPicPr>
            <a:picLocks noChangeAspect="1"/>
          </p:cNvPicPr>
          <p:nvPr/>
        </p:nvPicPr>
        <p:blipFill>
          <a:blip r:embed="rId1"/>
          <a:stretch>
            <a:fillRect/>
          </a:stretch>
        </p:blipFill>
        <p:spPr>
          <a:xfrm>
            <a:off x="0" y="6350"/>
            <a:ext cx="12192000" cy="69018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12335" y="2781300"/>
            <a:ext cx="2441575" cy="521970"/>
          </a:xfrm>
          <a:prstGeom prst="rect">
            <a:avLst/>
          </a:prstGeom>
          <a:noFill/>
        </p:spPr>
        <p:txBody>
          <a:bodyPr wrap="square" rtlCol="0">
            <a:spAutoFit/>
          </a:bodyPr>
          <a:p>
            <a:pPr algn="ctr"/>
            <a:r>
              <a:rPr lang="en-IN" altLang="en-US" sz="2800"/>
              <a:t>Module-2</a:t>
            </a:r>
            <a:endParaRPr lang="en-IN" altLang="en-US"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635"/>
            <a:ext cx="12192000" cy="6677660"/>
          </a:xfrm>
          <a:prstGeom prst="rect">
            <a:avLst/>
          </a:prstGeom>
          <a:noFill/>
        </p:spPr>
        <p:txBody>
          <a:bodyPr wrap="square" rtlCol="0" anchor="t">
            <a:spAutoFit/>
          </a:bodyPr>
          <a:p>
            <a:endParaRPr lang="en-US" sz="1400"/>
          </a:p>
          <a:p>
            <a:r>
              <a:rPr lang="en-US" b="1"/>
              <a:t>Html</a:t>
            </a:r>
            <a:endParaRPr lang="en-US" b="1"/>
          </a:p>
          <a:p>
            <a:r>
              <a:rPr lang="en-US" sz="1200"/>
              <a:t>&lt;!DOCTYPE html&gt;</a:t>
            </a:r>
            <a:endParaRPr lang="en-US" sz="1200"/>
          </a:p>
          <a:p>
            <a:r>
              <a:rPr lang="en-US" sz="1200"/>
              <a:t>&lt;!DOCTYPE html&gt;</a:t>
            </a:r>
            <a:endParaRPr lang="en-US" sz="1200"/>
          </a:p>
          <a:p>
            <a:r>
              <a:rPr lang="en-US" sz="1200"/>
              <a:t>&lt;html&gt;</a:t>
            </a:r>
            <a:endParaRPr lang="en-US" sz="1200"/>
          </a:p>
          <a:p>
            <a:r>
              <a:rPr lang="en-US" sz="1200"/>
              <a:t>&lt;head&gt;</a:t>
            </a:r>
            <a:endParaRPr lang="en-US" sz="1200"/>
          </a:p>
          <a:p>
            <a:r>
              <a:rPr lang="en-US" sz="1200"/>
              <a:t>&lt;title&gt;HILTON GROUP OF HOTELS&lt;/title&gt;</a:t>
            </a:r>
            <a:endParaRPr lang="en-US" sz="1200"/>
          </a:p>
          <a:p>
            <a:r>
              <a:rPr lang="en-US" sz="1200"/>
              <a:t>&lt;link rel="stylesheet" type="text/css" href="css/style.css"&gt;</a:t>
            </a:r>
            <a:endParaRPr lang="en-US" sz="1200"/>
          </a:p>
          <a:p>
            <a:r>
              <a:rPr lang="en-US" sz="1200"/>
              <a:t>&lt;/head&gt;</a:t>
            </a:r>
            <a:endParaRPr lang="en-US" sz="1200"/>
          </a:p>
          <a:p>
            <a:r>
              <a:rPr lang="en-US" sz="1200"/>
              <a:t>&lt;body&gt;</a:t>
            </a:r>
            <a:endParaRPr lang="en-US" sz="1200"/>
          </a:p>
          <a:p>
            <a:r>
              <a:rPr lang="en-US" sz="1200"/>
              <a:t>&lt;header&gt;</a:t>
            </a:r>
            <a:endParaRPr lang="en-US" sz="1200"/>
          </a:p>
          <a:p>
            <a:r>
              <a:rPr lang="en-US" sz="1200"/>
              <a:t>&lt;div class="main"&gt;</a:t>
            </a:r>
            <a:endParaRPr lang="en-US" sz="1200"/>
          </a:p>
          <a:p>
            <a:r>
              <a:rPr lang="en-US" sz="1200"/>
              <a:t>&lt;div class="logo"&gt;</a:t>
            </a:r>
            <a:endParaRPr lang="en-US" sz="1200"/>
          </a:p>
          <a:p>
            <a:r>
              <a:rPr lang="en-US" sz="1200"/>
              <a:t>&lt;img src="Hampton.png"&gt;</a:t>
            </a:r>
            <a:endParaRPr lang="en-US" sz="1200"/>
          </a:p>
          <a:p>
            <a:r>
              <a:rPr lang="en-US" sz="1200"/>
              <a:t>&lt;/div&gt;</a:t>
            </a:r>
            <a:endParaRPr lang="en-US" sz="1200"/>
          </a:p>
          <a:p>
            <a:r>
              <a:rPr lang="en-US" sz="1200"/>
              <a:t>&lt;ul&gt;</a:t>
            </a:r>
            <a:endParaRPr lang="en-US" sz="1200"/>
          </a:p>
          <a:p>
            <a:r>
              <a:rPr lang="en-US" sz="1200"/>
              <a:t>&lt;li class="active"&gt;&lt;a href="#"&gt;Home&lt;/a&gt;&lt;/li&gt;</a:t>
            </a:r>
            <a:endParaRPr lang="en-US" sz="1200"/>
          </a:p>
          <a:p>
            <a:r>
              <a:rPr lang="en-US" sz="1200"/>
              <a:t>&lt;li&gt;&lt;a href="#"&gt;Services&lt;/a&gt;&lt;/li&gt;</a:t>
            </a:r>
            <a:endParaRPr lang="en-US" sz="1200"/>
          </a:p>
          <a:p>
            <a:r>
              <a:rPr lang="en-US" sz="1200"/>
              <a:t>&lt;li&gt;&lt;a href="#"&gt;Register Now&lt;/a&gt;&lt;/li&gt;</a:t>
            </a:r>
            <a:endParaRPr lang="en-US" sz="1200"/>
          </a:p>
          <a:p>
            <a:r>
              <a:rPr lang="en-US" sz="1200"/>
              <a:t>&lt;li&gt;&lt;a href="#"&gt;About Us&lt;/a&gt;&lt;/li&gt;</a:t>
            </a:r>
            <a:endParaRPr lang="en-US" sz="1200"/>
          </a:p>
          <a:p>
            <a:r>
              <a:rPr lang="en-US" sz="1200"/>
              <a:t>&lt;li&gt;&lt;a href="#"&gt;Contact&lt;/a&gt;&lt;/li&gt;</a:t>
            </a:r>
            <a:endParaRPr lang="en-US" sz="1200"/>
          </a:p>
          <a:p>
            <a:r>
              <a:rPr lang="en-US" sz="1200"/>
              <a:t>&lt;/ul&gt;</a:t>
            </a:r>
            <a:endParaRPr lang="en-US" sz="1200"/>
          </a:p>
          <a:p>
            <a:r>
              <a:rPr lang="en-US" sz="1200"/>
              <a:t>&lt;/div&gt;</a:t>
            </a:r>
            <a:endParaRPr lang="en-US" sz="1200"/>
          </a:p>
          <a:p>
            <a:r>
              <a:rPr lang="en-US" sz="1200"/>
              <a:t>&lt;div class="title"&gt;</a:t>
            </a:r>
            <a:endParaRPr lang="en-US" sz="1200"/>
          </a:p>
          <a:p>
            <a:r>
              <a:rPr lang="en-US" sz="1200"/>
              <a:t>&lt;h1&gt;YOUR HOST FROM COAST TO COAST&lt;/h1&gt;</a:t>
            </a:r>
            <a:endParaRPr lang="en-US" sz="1200"/>
          </a:p>
          <a:p>
            <a:r>
              <a:rPr lang="en-US" sz="1200"/>
              <a:t>&lt;/div&gt;</a:t>
            </a:r>
            <a:endParaRPr lang="en-US" sz="1200"/>
          </a:p>
          <a:p>
            <a:endParaRPr lang="en-US" sz="1200"/>
          </a:p>
          <a:p>
            <a:r>
              <a:rPr lang="en-US" sz="1200"/>
              <a:t>&lt;div class="button"&gt;</a:t>
            </a:r>
            <a:endParaRPr lang="en-US" sz="1200"/>
          </a:p>
          <a:p>
            <a:r>
              <a:rPr lang="en-US" sz="1200"/>
              <a:t>&lt;a href="#" class="btn"&gt;Virtual Tour&lt;/a&gt;</a:t>
            </a:r>
            <a:endParaRPr lang="en-US" sz="1200"/>
          </a:p>
          <a:p>
            <a:r>
              <a:rPr lang="en-US" sz="1200"/>
              <a:t>&lt;a href="#" class="btn"&gt;New Offers&lt;/a&gt;</a:t>
            </a:r>
            <a:endParaRPr lang="en-US" sz="1200"/>
          </a:p>
          <a:p>
            <a:r>
              <a:rPr lang="en-US" sz="1200"/>
              <a:t>&lt;/div&gt;</a:t>
            </a:r>
            <a:endParaRPr lang="en-US" sz="1200"/>
          </a:p>
          <a:p>
            <a:r>
              <a:rPr lang="en-US" sz="1200"/>
              <a:t>&lt;/header&gt;</a:t>
            </a:r>
            <a:endParaRPr lang="en-US" sz="1200"/>
          </a:p>
          <a:p>
            <a:endParaRPr lang="en-US" sz="1200"/>
          </a:p>
          <a:p>
            <a:r>
              <a:rPr lang="en-US" sz="1200"/>
              <a:t>&lt;/body&gt;</a:t>
            </a:r>
            <a:endParaRPr lang="en-US" sz="1200"/>
          </a:p>
          <a:p>
            <a:r>
              <a:rPr lang="en-US" sz="1200"/>
              <a:t>&lt;/html&gt;</a:t>
            </a:r>
            <a:endParaRPr lang="en-US"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12192000" cy="7031990"/>
          </a:xfrm>
          <a:prstGeom prst="rect">
            <a:avLst/>
          </a:prstGeom>
          <a:noFill/>
        </p:spPr>
        <p:txBody>
          <a:bodyPr wrap="square" rtlCol="0" anchor="t">
            <a:spAutoFit/>
          </a:bodyPr>
          <a:p>
            <a:r>
              <a:rPr lang="en-US" sz="1000" b="1"/>
              <a:t>CSS</a:t>
            </a:r>
            <a:endParaRPr lang="en-US" sz="1000" b="1"/>
          </a:p>
          <a:p>
            <a:r>
              <a:rPr lang="en-US" sz="900"/>
              <a:t>*{</a:t>
            </a:r>
            <a:endParaRPr lang="en-US" sz="900"/>
          </a:p>
          <a:p>
            <a:r>
              <a:rPr lang="en-US" sz="900"/>
              <a:t>margin: 0;</a:t>
            </a:r>
            <a:endParaRPr lang="en-US" sz="900"/>
          </a:p>
          <a:p>
            <a:r>
              <a:rPr lang="en-US" sz="900"/>
              <a:t>padding: 0;</a:t>
            </a:r>
            <a:endParaRPr lang="en-US" sz="900"/>
          </a:p>
          <a:p>
            <a:r>
              <a:rPr lang="en-US" sz="900"/>
              <a:t>font-family: Century Gothic;</a:t>
            </a:r>
            <a:endParaRPr lang="en-US" sz="900"/>
          </a:p>
          <a:p>
            <a:r>
              <a:rPr lang="en-US" sz="900"/>
              <a:t>}</a:t>
            </a:r>
            <a:endParaRPr lang="en-US" sz="900"/>
          </a:p>
          <a:p>
            <a:endParaRPr lang="en-US" sz="900"/>
          </a:p>
          <a:p>
            <a:r>
              <a:rPr lang="en-US" sz="900"/>
              <a:t>header{</a:t>
            </a:r>
            <a:endParaRPr lang="en-US" sz="900"/>
          </a:p>
          <a:p>
            <a:r>
              <a:rPr lang="en-US" sz="900"/>
              <a:t>background-image:linear-gradient(rgba(0,0,0,0.5),rgba(0,0,0,0.5)), url(../ maldives.jpg);</a:t>
            </a:r>
            <a:endParaRPr lang="en-US" sz="900"/>
          </a:p>
          <a:p>
            <a:r>
              <a:rPr lang="en-US" sz="900"/>
              <a:t>height: 110vh; background-size: cover;</a:t>
            </a:r>
            <a:endParaRPr lang="en-US" sz="900"/>
          </a:p>
          <a:p>
            <a:r>
              <a:rPr lang="en-US" sz="900"/>
              <a:t>background-position: center;</a:t>
            </a:r>
            <a:endParaRPr lang="en-US" sz="900"/>
          </a:p>
          <a:p>
            <a:r>
              <a:rPr lang="en-US" sz="900"/>
              <a:t>}</a:t>
            </a:r>
            <a:endParaRPr lang="en-US" sz="900"/>
          </a:p>
          <a:p>
            <a:endParaRPr lang="en-US" sz="900"/>
          </a:p>
          <a:p>
            <a:r>
              <a:rPr lang="en-US" sz="900"/>
              <a:t>ul{</a:t>
            </a:r>
            <a:endParaRPr lang="en-US" sz="900"/>
          </a:p>
          <a:p>
            <a:r>
              <a:rPr lang="en-US" sz="900"/>
              <a:t>float: right; list-style-type:</a:t>
            </a:r>
            <a:endParaRPr lang="en-US" sz="900"/>
          </a:p>
          <a:p>
            <a:r>
              <a:rPr lang="en-US" sz="900"/>
              <a:t>none;margin-top:</a:t>
            </a:r>
            <a:endParaRPr lang="en-US" sz="900"/>
          </a:p>
          <a:p>
            <a:r>
              <a:rPr lang="en-US" sz="900"/>
              <a:t>25px;</a:t>
            </a:r>
            <a:endParaRPr lang="en-US" sz="900"/>
          </a:p>
          <a:p>
            <a:endParaRPr lang="en-US" sz="900"/>
          </a:p>
          <a:p>
            <a:endParaRPr lang="en-US" sz="900"/>
          </a:p>
          <a:p>
            <a:r>
              <a:rPr lang="en-US" sz="900"/>
              <a:t>}</a:t>
            </a:r>
            <a:endParaRPr lang="en-US" sz="900"/>
          </a:p>
          <a:p>
            <a:endParaRPr lang="en-US" sz="900"/>
          </a:p>
          <a:p>
            <a:r>
              <a:rPr lang="en-US" sz="900"/>
              <a:t>ul li{</a:t>
            </a:r>
            <a:endParaRPr lang="en-US" sz="900"/>
          </a:p>
          <a:p>
            <a:r>
              <a:rPr lang="en-US" sz="900"/>
              <a:t>display: inline-block;</a:t>
            </a:r>
            <a:endParaRPr lang="en-US" sz="900"/>
          </a:p>
          <a:p>
            <a:r>
              <a:rPr lang="en-US" sz="900"/>
              <a:t>}</a:t>
            </a:r>
            <a:endParaRPr lang="en-US" sz="900"/>
          </a:p>
          <a:p>
            <a:endParaRPr lang="en-US" sz="900"/>
          </a:p>
          <a:p>
            <a:r>
              <a:rPr lang="en-US" sz="900"/>
              <a:t>ul li a{</a:t>
            </a:r>
            <a:endParaRPr lang="en-US" sz="900"/>
          </a:p>
          <a:p>
            <a:r>
              <a:rPr lang="en-US" sz="900"/>
              <a:t>text-decoration: none;color: #fff; padding: 5px 20px; border: 1px solid</a:t>
            </a:r>
            <a:endParaRPr lang="en-US" sz="900"/>
          </a:p>
          <a:p>
            <a:r>
              <a:rPr lang="en-US" sz="900"/>
              <a:t>transparent;transition: 0.6s ease;</a:t>
            </a:r>
            <a:endParaRPr lang="en-US" sz="900"/>
          </a:p>
          <a:p>
            <a:r>
              <a:rPr lang="en-US" sz="900"/>
              <a:t>}</a:t>
            </a:r>
            <a:endParaRPr lang="en-US" sz="900"/>
          </a:p>
          <a:p>
            <a:endParaRPr lang="en-US" sz="900"/>
          </a:p>
          <a:p>
            <a:r>
              <a:rPr lang="en-US" sz="900"/>
              <a:t>ul li a:hover{</a:t>
            </a:r>
            <a:endParaRPr lang="en-US" sz="900"/>
          </a:p>
          <a:p>
            <a:r>
              <a:rPr lang="en-US" sz="900"/>
              <a:t>background-color: #fff;color: #000;</a:t>
            </a:r>
            <a:endParaRPr lang="en-US" sz="900"/>
          </a:p>
          <a:p>
            <a:endParaRPr lang="en-US" sz="900"/>
          </a:p>
          <a:p>
            <a:r>
              <a:rPr lang="en-US" sz="900"/>
              <a:t>}</a:t>
            </a:r>
            <a:endParaRPr lang="en-US" sz="900"/>
          </a:p>
          <a:p>
            <a:r>
              <a:rPr lang="en-US" sz="900"/>
              <a:t>ul li.active a{</a:t>
            </a:r>
            <a:endParaRPr lang="en-US" sz="900"/>
          </a:p>
          <a:p>
            <a:r>
              <a:rPr lang="en-US" sz="900"/>
              <a:t>background-color: #fff;color: #000;</a:t>
            </a:r>
            <a:endParaRPr lang="en-US" sz="900"/>
          </a:p>
          <a:p>
            <a:r>
              <a:rPr lang="en-US" sz="900"/>
              <a:t>}</a:t>
            </a:r>
            <a:endParaRPr lang="en-US" sz="900"/>
          </a:p>
          <a:p>
            <a:endParaRPr lang="en-US" sz="900"/>
          </a:p>
          <a:p>
            <a:r>
              <a:rPr lang="en-US" sz="900"/>
              <a:t>.logo img{</a:t>
            </a:r>
            <a:endParaRPr lang="en-US" sz="900"/>
          </a:p>
          <a:p>
            <a:r>
              <a:rPr lang="en-US" sz="900"/>
              <a:t>float: left; width:</a:t>
            </a:r>
            <a:endParaRPr lang="en-US" sz="900"/>
          </a:p>
          <a:p>
            <a:r>
              <a:rPr lang="en-US" sz="900"/>
              <a:t>150px;height: auto; opacity</a:t>
            </a:r>
            <a:endParaRPr lang="en-US" sz="900"/>
          </a:p>
          <a:p>
            <a:r>
              <a:rPr lang="en-US" sz="900"/>
              <a:t>}</a:t>
            </a:r>
            <a:endParaRPr lang="en-US" sz="900"/>
          </a:p>
          <a:p>
            <a:endParaRPr lang="en-US" sz="900"/>
          </a:p>
          <a:p>
            <a:r>
              <a:rPr lang="en-US" sz="900"/>
              <a:t>.main{</a:t>
            </a:r>
            <a:endParaRPr lang="en-US" sz="900"/>
          </a:p>
          <a:p>
            <a:r>
              <a:rPr lang="en-US" sz="900"/>
              <a:t>max-width:</a:t>
            </a:r>
            <a:endParaRPr lang="en-US" sz="900"/>
          </a:p>
          <a:p>
            <a:r>
              <a:rPr lang="en-US" sz="900"/>
              <a:t>1200px;margin:</a:t>
            </a:r>
            <a:endParaRPr lang="en-US" sz="900"/>
          </a:p>
          <a:p>
            <a:r>
              <a:rPr lang="en-US" sz="900"/>
              <a:t>auto;</a:t>
            </a:r>
            <a:endParaRPr lang="en-US" sz="900"/>
          </a:p>
          <a:p>
            <a:endParaRPr lang="en-US" sz="900"/>
          </a:p>
          <a:p>
            <a:r>
              <a:rPr lang="en-US" sz="900"/>
              <a:t>}</a:t>
            </a:r>
            <a:endParaRPr lang="en-US" sz="900"/>
          </a:p>
          <a:p>
            <a:endParaRPr lang="en-US"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133350"/>
            <a:ext cx="12191365" cy="5446395"/>
          </a:xfrm>
          <a:prstGeom prst="rect">
            <a:avLst/>
          </a:prstGeom>
          <a:noFill/>
        </p:spPr>
        <p:txBody>
          <a:bodyPr wrap="square" rtlCol="0" anchor="t">
            <a:spAutoFit/>
          </a:bodyPr>
          <a:p>
            <a:r>
              <a:rPr lang="en-US" sz="1200"/>
              <a:t>title{</a:t>
            </a:r>
            <a:endParaRPr lang="en-US" sz="1200"/>
          </a:p>
          <a:p>
            <a:r>
              <a:rPr lang="en-US" sz="1200"/>
              <a:t>position: absolute;top:</a:t>
            </a:r>
            <a:endParaRPr lang="en-US" sz="1200"/>
          </a:p>
          <a:p>
            <a:r>
              <a:rPr lang="en-US" sz="1200"/>
              <a:t>50%;</a:t>
            </a:r>
            <a:endParaRPr lang="en-US" sz="1200"/>
          </a:p>
          <a:p>
            <a:r>
              <a:rPr lang="en-US" sz="1200"/>
              <a:t>left: 50%;</a:t>
            </a:r>
            <a:endParaRPr lang="en-US" sz="1200"/>
          </a:p>
          <a:p>
            <a:r>
              <a:rPr lang="en-US" sz="1200"/>
              <a:t>transform: translate(-50%,-50%);</a:t>
            </a:r>
            <a:endParaRPr lang="en-US" sz="1200"/>
          </a:p>
          <a:p>
            <a:r>
              <a:rPr lang="en-US" sz="1200"/>
              <a:t>}</a:t>
            </a:r>
            <a:endParaRPr lang="en-US" sz="1200"/>
          </a:p>
          <a:p>
            <a:endParaRPr lang="en-US" sz="1200"/>
          </a:p>
          <a:p>
            <a:r>
              <a:rPr lang="en-US" sz="1200"/>
              <a:t>.title h1{</a:t>
            </a:r>
            <a:endParaRPr lang="en-US" sz="1200"/>
          </a:p>
          <a:p>
            <a:r>
              <a:rPr lang="en-US" sz="1200"/>
              <a:t>color: #fff;</a:t>
            </a:r>
            <a:endParaRPr lang="en-US" sz="1200"/>
          </a:p>
          <a:p>
            <a:r>
              <a:rPr lang="en-US" sz="1200"/>
              <a:t>font-size: 35px;</a:t>
            </a:r>
            <a:endParaRPr lang="en-US" sz="1200"/>
          </a:p>
          <a:p>
            <a:r>
              <a:rPr lang="en-US" sz="1200"/>
              <a:t>}</a:t>
            </a:r>
            <a:endParaRPr lang="en-US" sz="1200"/>
          </a:p>
          <a:p>
            <a:endParaRPr lang="en-US" sz="1200"/>
          </a:p>
          <a:p>
            <a:endParaRPr lang="en-US" sz="1200"/>
          </a:p>
          <a:p>
            <a:r>
              <a:rPr lang="en-US" sz="1200"/>
              <a:t>.button{</a:t>
            </a:r>
            <a:endParaRPr lang="en-US" sz="1200"/>
          </a:p>
          <a:p>
            <a:r>
              <a:rPr lang="en-US" sz="1200"/>
              <a:t>position: absolute;top:</a:t>
            </a:r>
            <a:endParaRPr lang="en-US" sz="1200"/>
          </a:p>
          <a:p>
            <a:r>
              <a:rPr lang="en-US" sz="1200"/>
              <a:t>62%;</a:t>
            </a:r>
            <a:endParaRPr lang="en-US" sz="1200"/>
          </a:p>
          <a:p>
            <a:r>
              <a:rPr lang="en-US" sz="1200"/>
              <a:t>left: 50%;</a:t>
            </a:r>
            <a:endParaRPr lang="en-US" sz="1200"/>
          </a:p>
          <a:p>
            <a:r>
              <a:rPr lang="en-US" sz="1200"/>
              <a:t>transform: translate(-50%,-50%);</a:t>
            </a:r>
            <a:endParaRPr lang="en-US" sz="1200"/>
          </a:p>
          <a:p>
            <a:endParaRPr lang="en-US" sz="1200"/>
          </a:p>
          <a:p>
            <a:r>
              <a:rPr lang="en-US" sz="1200"/>
              <a:t>}</a:t>
            </a:r>
            <a:endParaRPr lang="en-US" sz="1200"/>
          </a:p>
          <a:p>
            <a:endParaRPr lang="en-US" sz="1200"/>
          </a:p>
          <a:p>
            <a:r>
              <a:rPr lang="en-US" sz="1200"/>
              <a:t>.btn{</a:t>
            </a:r>
            <a:endParaRPr lang="en-US" sz="1200"/>
          </a:p>
          <a:p>
            <a:r>
              <a:rPr lang="en-US" sz="1200"/>
              <a:t>border: 1px solid #fff;padding: 10px 30px; color: #fff; text-decoration: none;transition: 0.6s ease;</a:t>
            </a:r>
            <a:endParaRPr lang="en-US" sz="1200"/>
          </a:p>
          <a:p>
            <a:endParaRPr lang="en-US" sz="1200"/>
          </a:p>
          <a:p>
            <a:r>
              <a:rPr lang="en-US" sz="1200"/>
              <a:t>}</a:t>
            </a:r>
            <a:endParaRPr lang="en-US" sz="1200"/>
          </a:p>
          <a:p>
            <a:endParaRPr lang="en-US" sz="1200"/>
          </a:p>
          <a:p>
            <a:r>
              <a:rPr lang="en-US" sz="1200"/>
              <a:t>.btn:hover{</a:t>
            </a:r>
            <a:endParaRPr lang="en-US" sz="1200"/>
          </a:p>
          <a:p>
            <a:r>
              <a:rPr lang="en-US" sz="1200"/>
              <a:t>background-color: #fff;color: #000;</a:t>
            </a:r>
            <a:endParaRPr lang="en-US" sz="1200"/>
          </a:p>
          <a:p>
            <a:r>
              <a:rPr lang="en-US" sz="1200"/>
              <a:t>}</a:t>
            </a:r>
            <a:endParaRPr 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Business Case</a:t>
            </a:r>
            <a:endParaRPr lang="en-IN" altLang="en-US"/>
          </a:p>
        </p:txBody>
      </p:sp>
      <p:sp>
        <p:nvSpPr>
          <p:cNvPr id="3" name="Content Placeholder 2"/>
          <p:cNvSpPr>
            <a:spLocks noGrp="1"/>
          </p:cNvSpPr>
          <p:nvPr>
            <p:ph idx="1"/>
          </p:nvPr>
        </p:nvSpPr>
        <p:spPr>
          <a:xfrm>
            <a:off x="609600" y="1174750"/>
            <a:ext cx="10972800" cy="5563870"/>
          </a:xfrm>
        </p:spPr>
        <p:txBody>
          <a:bodyPr/>
          <a:p>
            <a:r>
              <a:rPr lang="en-US" sz="2400"/>
              <a:t>We consider a Hotel ABC for our project. The Hotel Management system provides hotel and resort owners with sustainable and durable management and marketing solutions. </a:t>
            </a:r>
            <a:endParaRPr lang="en-US" sz="2400"/>
          </a:p>
          <a:p>
            <a:r>
              <a:rPr lang="en-US" sz="2400"/>
              <a:t>Clients and users will be supported by a well-organized and sophisticated infrastructure and an experienced management team that understands the magnitude of the problems, deal with them and finds efficient ways for optimising revenue across the business spectrum - from increasing room sales, upgrading finance and business revenue, maximizing meeting and conference opportunities and enhancing the unique image and positioning of the property.  </a:t>
            </a:r>
            <a:endParaRPr lang="en-US" sz="2400"/>
          </a:p>
          <a:p>
            <a:r>
              <a:rPr lang="en-US" sz="2400"/>
              <a:t>The aim is to provide a satisfactory and pleasant stay to the customers and encourage them to visit the hotel again.  </a:t>
            </a:r>
            <a:endParaRPr 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1"/>
          <p:cNvPicPr>
            <a:picLocks noChangeAspect="1"/>
          </p:cNvPicPr>
          <p:nvPr/>
        </p:nvPicPr>
        <p:blipFill>
          <a:blip r:embed="rId1"/>
          <a:stretch>
            <a:fillRect/>
          </a:stretch>
        </p:blipFill>
        <p:spPr>
          <a:xfrm>
            <a:off x="0" y="-635"/>
            <a:ext cx="12192000" cy="68586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214495" y="2560320"/>
            <a:ext cx="4282440" cy="521970"/>
          </a:xfrm>
          <a:prstGeom prst="rect">
            <a:avLst/>
          </a:prstGeom>
          <a:noFill/>
        </p:spPr>
        <p:txBody>
          <a:bodyPr wrap="square" rtlCol="0">
            <a:spAutoFit/>
          </a:bodyPr>
          <a:p>
            <a:pPr algn="ctr"/>
            <a:r>
              <a:rPr lang="en-IN" altLang="en-US" sz="2800"/>
              <a:t>Module-3</a:t>
            </a:r>
            <a:endParaRPr lang="en-IN" altLang="en-US"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635"/>
            <a:ext cx="12192000" cy="6985635"/>
          </a:xfrm>
          <a:prstGeom prst="rect">
            <a:avLst/>
          </a:prstGeom>
          <a:noFill/>
        </p:spPr>
        <p:txBody>
          <a:bodyPr wrap="square" rtlCol="0" anchor="t">
            <a:spAutoFit/>
          </a:bodyPr>
          <a:p>
            <a:r>
              <a:rPr lang="en-US"/>
              <a:t>HTML</a:t>
            </a:r>
            <a:endParaRPr lang="en-US"/>
          </a:p>
          <a:p>
            <a:r>
              <a:rPr lang="en-US" sz="1000"/>
              <a:t>&lt;!DOCTYPE html&gt;</a:t>
            </a:r>
            <a:endParaRPr lang="en-US" sz="1000"/>
          </a:p>
          <a:p>
            <a:r>
              <a:rPr lang="en-US" sz="1000"/>
              <a:t>&lt;html&gt;</a:t>
            </a:r>
            <a:endParaRPr lang="en-US" sz="1000"/>
          </a:p>
          <a:p>
            <a:r>
              <a:rPr lang="en-US" sz="1000"/>
              <a:t>&lt;head&gt;</a:t>
            </a:r>
            <a:endParaRPr lang="en-US" sz="1000"/>
          </a:p>
          <a:p>
            <a:r>
              <a:rPr lang="en-US" sz="1000"/>
              <a:t>&lt;title&gt;Contact US Page&lt;/title&gt;</a:t>
            </a:r>
            <a:endParaRPr lang="en-US" sz="1000"/>
          </a:p>
          <a:p>
            <a:r>
              <a:rPr lang="en-US" sz="1000"/>
              <a:t>&lt;link rel="stylesheet" type="text/css" href="css/app.css"&gt;</a:t>
            </a:r>
            <a:endParaRPr lang="en-US" sz="1000"/>
          </a:p>
          <a:p>
            <a:r>
              <a:rPr lang="en-US" sz="1000"/>
              <a:t>&lt;link rel="stylesheet" href="https://cdnjs.cloudflare.com/ajax/libs/font-awesome/4.7.0/css/ font-awesome.min.css"&gt;</a:t>
            </a:r>
            <a:endParaRPr lang="en-US" sz="1000"/>
          </a:p>
          <a:p>
            <a:r>
              <a:rPr lang="en-US" sz="1000"/>
              <a:t>&lt;/head&gt;</a:t>
            </a:r>
            <a:endParaRPr lang="en-US" sz="1000"/>
          </a:p>
          <a:p>
            <a:r>
              <a:rPr lang="en-US" sz="1000"/>
              <a:t>&lt;body&gt;</a:t>
            </a:r>
            <a:endParaRPr lang="en-US" sz="1000"/>
          </a:p>
          <a:p>
            <a:r>
              <a:rPr lang="en-US" sz="1000"/>
              <a:t>&lt;section class="contact"&gt;</a:t>
            </a:r>
            <a:endParaRPr lang="en-US" sz="1000"/>
          </a:p>
          <a:p>
            <a:r>
              <a:rPr lang="en-US" sz="1000"/>
              <a:t>&lt;div class="content"&gt;</a:t>
            </a:r>
            <a:endParaRPr lang="en-US" sz="1000"/>
          </a:p>
          <a:p>
            <a:r>
              <a:rPr lang="en-US" sz="1000"/>
              <a:t>&lt;h2&gt;Conatct Us&lt;/h2&gt;</a:t>
            </a:r>
            <a:endParaRPr lang="en-US" sz="1000"/>
          </a:p>
          <a:p>
            <a:r>
              <a:rPr lang="en-US" sz="1000"/>
              <a:t>&lt;p&gt;Our guests are the heart of our hotels. Your feedback is important to us, please share with us any comments you may have about our website, your stay at any Hampton property.</a:t>
            </a:r>
            <a:endParaRPr lang="en-US" sz="1000"/>
          </a:p>
          <a:p>
            <a:r>
              <a:rPr lang="en-US" sz="1000"/>
              <a:t>&lt;/div&gt;</a:t>
            </a:r>
            <a:endParaRPr lang="en-US" sz="1000"/>
          </a:p>
          <a:p>
            <a:r>
              <a:rPr lang="en-US" sz="1000"/>
              <a:t>&lt;/p&gt;</a:t>
            </a:r>
            <a:endParaRPr lang="en-US" sz="1000"/>
          </a:p>
          <a:p>
            <a:r>
              <a:rPr lang="en-US" sz="1000"/>
              <a:t>&lt;div class="container"&gt;</a:t>
            </a:r>
            <a:endParaRPr lang="en-US" sz="1000"/>
          </a:p>
          <a:p>
            <a:r>
              <a:rPr lang="en-US" sz="1000"/>
              <a:t>&lt;div class="contactInfo"&gt;</a:t>
            </a:r>
            <a:endParaRPr lang="en-US" sz="1000"/>
          </a:p>
          <a:p>
            <a:r>
              <a:rPr lang="en-US" sz="1000"/>
              <a:t>&lt;div class="box"&gt;</a:t>
            </a:r>
            <a:endParaRPr lang="en-US" sz="1000"/>
          </a:p>
          <a:p>
            <a:r>
              <a:rPr lang="en-US" sz="1000"/>
              <a:t>&lt;div class="icon"&gt;&lt;i class="fa fa-map-marker" aria-</a:t>
            </a:r>
            <a:endParaRPr lang="en-US" sz="1000"/>
          </a:p>
          <a:p>
            <a:r>
              <a:rPr lang="en-US" sz="1000"/>
              <a:t>hidden="true"&gt;&lt;/i&gt;</a:t>
            </a:r>
            <a:endParaRPr lang="en-US" sz="1000"/>
          </a:p>
          <a:p>
            <a:r>
              <a:rPr lang="en-US" sz="1000"/>
              <a:t>&lt;/div&gt;</a:t>
            </a:r>
            <a:endParaRPr lang="en-US" sz="1000"/>
          </a:p>
          <a:p>
            <a:r>
              <a:rPr lang="en-US" sz="1000"/>
              <a:t>&lt;div class="text"&gt;</a:t>
            </a:r>
            <a:endParaRPr lang="en-US" sz="1000"/>
          </a:p>
          <a:p>
            <a:r>
              <a:rPr lang="en-US" sz="1000"/>
              <a:t>&lt;h3&gt;Address&lt;/h3&gt;</a:t>
            </a:r>
            <a:endParaRPr lang="en-US" sz="1000"/>
          </a:p>
          <a:p>
            <a:r>
              <a:rPr lang="en-US" sz="1000"/>
              <a:t>&lt;p&gt;Lower Tank Bund Rd, &lt;br&gt;Bhagyalaxmi</a:t>
            </a:r>
            <a:endParaRPr lang="en-US" sz="1000"/>
          </a:p>
          <a:p>
            <a:endParaRPr lang="en-US" sz="1000"/>
          </a:p>
          <a:p>
            <a:r>
              <a:rPr lang="en-US" sz="1000"/>
              <a:t>Nagar,Kavadiguda,&lt;br&gt;Hyderabad,Telangana &lt;br&gt;500080&lt;/p&gt;</a:t>
            </a:r>
            <a:endParaRPr lang="en-US" sz="1000"/>
          </a:p>
          <a:p>
            <a:r>
              <a:rPr lang="en-US" sz="1000"/>
              <a:t>&lt;/div&gt;</a:t>
            </a:r>
            <a:endParaRPr lang="en-US" sz="1000"/>
          </a:p>
          <a:p>
            <a:r>
              <a:rPr lang="en-US" sz="1000"/>
              <a:t>hidden="true"&gt;&lt;/i&gt;</a:t>
            </a:r>
            <a:endParaRPr lang="en-US" sz="1000"/>
          </a:p>
          <a:p>
            <a:r>
              <a:rPr lang="en-US" sz="1000"/>
              <a:t>&lt;/div&gt;</a:t>
            </a:r>
            <a:endParaRPr lang="en-US" sz="1000"/>
          </a:p>
          <a:p>
            <a:r>
              <a:rPr lang="en-US" sz="1000"/>
              <a:t>&lt;/div&gt;</a:t>
            </a:r>
            <a:endParaRPr lang="en-US" sz="1000"/>
          </a:p>
          <a:p>
            <a:r>
              <a:rPr lang="en-US" sz="1000"/>
              <a:t>&lt;div class="box"&gt;</a:t>
            </a:r>
            <a:endParaRPr lang="en-US" sz="1000"/>
          </a:p>
          <a:p>
            <a:r>
              <a:rPr lang="en-US" sz="1000"/>
              <a:t>&lt;div class="icon"&gt;&lt;i class="fa fa-phone" aria-</a:t>
            </a:r>
            <a:endParaRPr lang="en-US" sz="1000"/>
          </a:p>
          <a:p>
            <a:r>
              <a:rPr lang="en-US" sz="1000"/>
              <a:t>&lt;div class="text"&gt;</a:t>
            </a:r>
            <a:endParaRPr lang="en-US" sz="1000"/>
          </a:p>
          <a:p>
            <a:r>
              <a:rPr lang="en-US" sz="1000"/>
              <a:t>&lt;h3&gt;Phone&lt;/h3&gt;</a:t>
            </a:r>
            <a:endParaRPr lang="en-US" sz="1000"/>
          </a:p>
          <a:p>
            <a:r>
              <a:rPr lang="en-US" sz="1000"/>
              <a:t>&lt;p&gt;040 6652 2222&lt;/p&gt;</a:t>
            </a:r>
            <a:endParaRPr lang="en-US" sz="1000"/>
          </a:p>
          <a:p>
            <a:r>
              <a:rPr lang="en-US" sz="1000"/>
              <a:t>&lt;/div&gt;</a:t>
            </a:r>
            <a:endParaRPr lang="en-US" sz="1000"/>
          </a:p>
          <a:p>
            <a:r>
              <a:rPr lang="en-US" sz="1000"/>
              <a:t>&lt;/div&gt;</a:t>
            </a:r>
            <a:endParaRPr lang="en-US" sz="1000"/>
          </a:p>
          <a:p>
            <a:r>
              <a:rPr lang="en-US" sz="1000"/>
              <a:t>hidden="true"&gt;&lt;/i&gt;</a:t>
            </a:r>
            <a:endParaRPr lang="en-US" sz="1000"/>
          </a:p>
          <a:p>
            <a:r>
              <a:rPr lang="en-US" sz="1000"/>
              <a:t>&lt;div class="box"&gt;</a:t>
            </a:r>
            <a:endParaRPr lang="en-US" sz="1000"/>
          </a:p>
          <a:p>
            <a:r>
              <a:rPr lang="en-US" sz="1000"/>
              <a:t>&lt;div class="icon"&gt;&lt;i class="fa fa-envelope-o" aria-</a:t>
            </a:r>
            <a:endParaRPr lang="en-US" sz="1000"/>
          </a:p>
          <a:p>
            <a:r>
              <a:rPr lang="en-US" sz="1000"/>
              <a:t>&lt;/div&gt;</a:t>
            </a:r>
            <a:endParaRPr lang="en-US" sz="1000"/>
          </a:p>
          <a:p>
            <a:r>
              <a:rPr lang="en-US" sz="1000"/>
              <a:t>&lt;div class="text"&gt;</a:t>
            </a:r>
            <a:endParaRPr lang="en-US" sz="1000"/>
          </a:p>
          <a:p>
            <a:r>
              <a:rPr lang="en-US" sz="1000"/>
              <a:t>&lt;h3&gt;Email&lt;/h3&gt;</a:t>
            </a:r>
            <a:endParaRPr lang="en-US" sz="1000"/>
          </a:p>
          <a:p>
            <a:r>
              <a:rPr lang="en-US" sz="1000"/>
              <a:t>&lt;p&gt;wrub7d8i0e@temporary.net&lt;/p&gt;</a:t>
            </a:r>
            <a:endParaRPr 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440" y="0"/>
            <a:ext cx="12192000" cy="4707890"/>
          </a:xfrm>
          <a:prstGeom prst="rect">
            <a:avLst/>
          </a:prstGeom>
          <a:noFill/>
        </p:spPr>
        <p:txBody>
          <a:bodyPr wrap="square" rtlCol="0" anchor="t">
            <a:spAutoFit/>
          </a:bodyPr>
          <a:p>
            <a:r>
              <a:rPr lang="en-US" sz="1000"/>
              <a:t>&lt;/div&gt;</a:t>
            </a:r>
            <a:endParaRPr lang="en-US" sz="1000"/>
          </a:p>
          <a:p>
            <a:endParaRPr lang="en-US" sz="1000"/>
          </a:p>
          <a:p>
            <a:r>
              <a:rPr lang="en-US" sz="1000"/>
              <a:t>&lt;div class="contactForm"&gt;</a:t>
            </a:r>
            <a:endParaRPr lang="en-US" sz="1000"/>
          </a:p>
          <a:p>
            <a:r>
              <a:rPr lang="en-US" sz="1000"/>
              <a:t>&lt;form&gt;</a:t>
            </a:r>
            <a:endParaRPr lang="en-US" sz="1000"/>
          </a:p>
          <a:p>
            <a:r>
              <a:rPr lang="en-US" sz="1000"/>
              <a:t>&lt;h2&gt;Send Message&lt;/h2&gt;</a:t>
            </a:r>
            <a:endParaRPr lang="en-US" sz="1000"/>
          </a:p>
          <a:p>
            <a:r>
              <a:rPr lang="en-US" sz="1000"/>
              <a:t>&lt;div class="inputBox"&gt;</a:t>
            </a:r>
            <a:endParaRPr lang="en-US" sz="1000"/>
          </a:p>
          <a:p>
            <a:r>
              <a:rPr lang="en-US" sz="1000"/>
              <a:t>&lt;input type="text" name="" required=""&gt;</a:t>
            </a:r>
            <a:endParaRPr lang="en-US" sz="1000"/>
          </a:p>
          <a:p>
            <a:r>
              <a:rPr lang="en-US" sz="1000"/>
              <a:t>&lt;span&gt;Full Name&lt;/span&gt;</a:t>
            </a:r>
            <a:endParaRPr lang="en-US" sz="1000"/>
          </a:p>
          <a:p>
            <a:r>
              <a:rPr lang="en-US" sz="1000"/>
              <a:t>&lt;/div&gt;</a:t>
            </a:r>
            <a:endParaRPr lang="en-US" sz="1000"/>
          </a:p>
          <a:p>
            <a:r>
              <a:rPr lang="en-US" sz="1000"/>
              <a:t>&lt;div class="inputBox"&gt;</a:t>
            </a:r>
            <a:endParaRPr lang="en-US" sz="1000"/>
          </a:p>
          <a:p>
            <a:r>
              <a:rPr lang="en-US" sz="1000"/>
              <a:t>&lt;input type="text" name="" required=""&gt;</a:t>
            </a:r>
            <a:endParaRPr lang="en-US" sz="1000"/>
          </a:p>
          <a:p>
            <a:endParaRPr lang="en-US" sz="1000"/>
          </a:p>
          <a:p>
            <a:endParaRPr lang="en-US" sz="1000"/>
          </a:p>
          <a:p>
            <a:r>
              <a:rPr lang="en-US" sz="1000"/>
              <a:t>&lt;/div&gt;</a:t>
            </a:r>
            <a:endParaRPr lang="en-US" sz="1000"/>
          </a:p>
          <a:p>
            <a:endParaRPr lang="en-US" sz="1000"/>
          </a:p>
          <a:p>
            <a:r>
              <a:rPr lang="en-US" sz="1000"/>
              <a:t>&lt;span&gt;Email&lt;/span&gt;</a:t>
            </a:r>
            <a:endParaRPr lang="en-US" sz="1000"/>
          </a:p>
          <a:p>
            <a:endParaRPr lang="en-US" sz="1000"/>
          </a:p>
          <a:p>
            <a:r>
              <a:rPr lang="en-US" sz="1000"/>
              <a:t>&lt;div class="inputBox"&gt;</a:t>
            </a:r>
            <a:endParaRPr lang="en-US" sz="1000"/>
          </a:p>
          <a:p>
            <a:r>
              <a:rPr lang="en-US" sz="1000"/>
              <a:t>&lt;textarea required=""&gt;&lt;/textarea&gt;</a:t>
            </a:r>
            <a:endParaRPr lang="en-US" sz="1000"/>
          </a:p>
          <a:p>
            <a:r>
              <a:rPr lang="en-US" sz="1000"/>
              <a:t>&lt;span&gt;Type your Message...&lt;/span&gt;</a:t>
            </a:r>
            <a:endParaRPr lang="en-US" sz="1000"/>
          </a:p>
          <a:p>
            <a:r>
              <a:rPr lang="en-US" sz="1000"/>
              <a:t>&lt;/div&gt;</a:t>
            </a:r>
            <a:endParaRPr lang="en-US" sz="1000"/>
          </a:p>
          <a:p>
            <a:r>
              <a:rPr lang="en-US" sz="1000"/>
              <a:t>&lt;div class="inputBox"&gt;</a:t>
            </a:r>
            <a:endParaRPr lang="en-US" sz="1000"/>
          </a:p>
          <a:p>
            <a:r>
              <a:rPr lang="en-US" sz="1000"/>
              <a:t>&lt;input type="submit" name="" value="Send"&gt;</a:t>
            </a:r>
            <a:endParaRPr lang="en-US" sz="1000"/>
          </a:p>
          <a:p>
            <a:endParaRPr lang="en-US" sz="1000"/>
          </a:p>
          <a:p>
            <a:endParaRPr lang="en-US" sz="1000"/>
          </a:p>
          <a:p>
            <a:endParaRPr lang="en-US" sz="1000"/>
          </a:p>
          <a:p>
            <a:r>
              <a:rPr lang="en-US" sz="1000"/>
              <a:t>&lt;/div&gt;</a:t>
            </a:r>
            <a:endParaRPr lang="en-US" sz="1000"/>
          </a:p>
          <a:p>
            <a:r>
              <a:rPr lang="en-US" sz="1000"/>
              <a:t>&lt;/section&gt;</a:t>
            </a:r>
            <a:endParaRPr lang="en-US" sz="1000"/>
          </a:p>
          <a:p>
            <a:r>
              <a:rPr lang="en-US" sz="1000"/>
              <a:t>&lt;/body&gt;</a:t>
            </a:r>
            <a:endParaRPr lang="en-US" sz="1000"/>
          </a:p>
          <a:p>
            <a:r>
              <a:rPr lang="en-US" sz="1000"/>
              <a:t>&lt;/html&gt;</a:t>
            </a:r>
            <a:endParaRPr 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760" y="0"/>
            <a:ext cx="12192000" cy="6631305"/>
          </a:xfrm>
          <a:prstGeom prst="rect">
            <a:avLst/>
          </a:prstGeom>
          <a:noFill/>
        </p:spPr>
        <p:txBody>
          <a:bodyPr wrap="square" rtlCol="0" anchor="t">
            <a:spAutoFit/>
          </a:bodyPr>
          <a:p>
            <a:r>
              <a:rPr lang="en-US" sz="2000"/>
              <a:t>CSS</a:t>
            </a:r>
            <a:endParaRPr lang="en-US" sz="2000"/>
          </a:p>
          <a:p>
            <a:endParaRPr lang="en-US" sz="900"/>
          </a:p>
          <a:p>
            <a:r>
              <a:rPr lang="en-US" sz="900"/>
              <a:t>@import url('https://fonts.googleapis.com/css2?family=Poppins&amp;display=swap');</a:t>
            </a:r>
            <a:endParaRPr lang="en-US" sz="900"/>
          </a:p>
          <a:p>
            <a:r>
              <a:rPr lang="en-US" sz="900"/>
              <a:t>* {</a:t>
            </a:r>
            <a:endParaRPr lang="en-US" sz="900"/>
          </a:p>
          <a:p>
            <a:r>
              <a:rPr lang="en-US" sz="900"/>
              <a:t>margin: 0;</a:t>
            </a:r>
            <a:endParaRPr lang="en-US" sz="900"/>
          </a:p>
          <a:p>
            <a:r>
              <a:rPr lang="en-US" sz="900"/>
              <a:t>padding: 0;</a:t>
            </a:r>
            <a:endParaRPr lang="en-US" sz="900"/>
          </a:p>
          <a:p>
            <a:r>
              <a:rPr lang="en-US" sz="900"/>
              <a:t>box-sizing: border-box;</a:t>
            </a:r>
            <a:endParaRPr lang="en-US" sz="900"/>
          </a:p>
          <a:p>
            <a:r>
              <a:rPr lang="en-US" sz="900"/>
              <a:t>font-family: 'Poppins', sans-serif;</a:t>
            </a:r>
            <a:endParaRPr lang="en-US" sz="900"/>
          </a:p>
          <a:p>
            <a:r>
              <a:rPr lang="en-US" sz="900"/>
              <a:t>}</a:t>
            </a:r>
            <a:endParaRPr lang="en-US" sz="900"/>
          </a:p>
          <a:p>
            <a:endParaRPr lang="en-US" sz="900"/>
          </a:p>
          <a:p>
            <a:r>
              <a:rPr lang="en-US" sz="900"/>
              <a:t>.contact {</a:t>
            </a:r>
            <a:endParaRPr lang="en-US" sz="900"/>
          </a:p>
          <a:p>
            <a:r>
              <a:rPr lang="en-US" sz="900"/>
              <a:t>position: relative; max-height: 100vh;</a:t>
            </a:r>
            <a:endParaRPr lang="en-US" sz="900"/>
          </a:p>
          <a:p>
            <a:r>
              <a:rPr lang="en-US" sz="900"/>
              <a:t>padding: 50px 100px; display: flex;</a:t>
            </a:r>
            <a:endParaRPr lang="en-US" sz="900"/>
          </a:p>
          <a:p>
            <a:r>
              <a:rPr lang="en-US" sz="900"/>
              <a:t>justify-content: center; align-items: center; flex-direction: column; background:</a:t>
            </a:r>
            <a:endParaRPr lang="en-US" sz="900"/>
          </a:p>
          <a:p>
            <a:endParaRPr lang="en-US" sz="900"/>
          </a:p>
          <a:p>
            <a:r>
              <a:rPr lang="en-US" sz="900"/>
              <a:t>}</a:t>
            </a:r>
            <a:endParaRPr lang="en-US" sz="900"/>
          </a:p>
          <a:p>
            <a:r>
              <a:rPr lang="en-US" sz="900"/>
              <a:t>body {</a:t>
            </a:r>
            <a:endParaRPr lang="en-US" sz="900"/>
          </a:p>
          <a:p>
            <a:r>
              <a:rPr lang="en-US" sz="900"/>
              <a:t>}</a:t>
            </a:r>
            <a:endParaRPr lang="en-US" sz="900"/>
          </a:p>
          <a:p>
            <a:endParaRPr lang="en-US" sz="900"/>
          </a:p>
          <a:p>
            <a:endParaRPr lang="en-US" sz="900"/>
          </a:p>
          <a:p>
            <a:endParaRPr lang="en-US" sz="900"/>
          </a:p>
          <a:p>
            <a:r>
              <a:rPr lang="en-US" sz="900"/>
              <a:t>background: linear-gradient(135deg, #71b7e6, #9b59b6);</a:t>
            </a:r>
            <a:endParaRPr lang="en-US" sz="900"/>
          </a:p>
          <a:p>
            <a:endParaRPr lang="en-US" sz="900"/>
          </a:p>
          <a:p>
            <a:endParaRPr lang="en-US" sz="900"/>
          </a:p>
          <a:p>
            <a:r>
              <a:rPr lang="en-US" sz="900"/>
              <a:t>.contact .content {</a:t>
            </a:r>
            <a:endParaRPr lang="en-US" sz="900"/>
          </a:p>
          <a:p>
            <a:r>
              <a:rPr lang="en-US" sz="900"/>
              <a:t>max-width: 800px; text-align: center;</a:t>
            </a:r>
            <a:endParaRPr lang="en-US" sz="900"/>
          </a:p>
          <a:p>
            <a:r>
              <a:rPr lang="en-US" sz="900"/>
              <a:t>}</a:t>
            </a:r>
            <a:endParaRPr lang="en-US" sz="900"/>
          </a:p>
          <a:p>
            <a:r>
              <a:rPr lang="en-US" sz="900"/>
              <a:t>.contact .content h2 {</a:t>
            </a:r>
            <a:endParaRPr lang="en-US" sz="900"/>
          </a:p>
          <a:p>
            <a:r>
              <a:rPr lang="en-US" sz="900"/>
              <a:t>font-size: 36px; font-weight: 500; color: black;</a:t>
            </a:r>
            <a:endParaRPr lang="en-US" sz="900"/>
          </a:p>
          <a:p>
            <a:r>
              <a:rPr lang="en-US" sz="900"/>
              <a:t>}</a:t>
            </a:r>
            <a:endParaRPr lang="en-US" sz="900"/>
          </a:p>
          <a:p>
            <a:r>
              <a:rPr lang="en-US" sz="900"/>
              <a:t>.contact .content p {</a:t>
            </a:r>
            <a:endParaRPr lang="en-US" sz="900"/>
          </a:p>
          <a:p>
            <a:r>
              <a:rPr lang="en-US" sz="900"/>
              <a:t>font-weight: 300; color: #ﬀf;</a:t>
            </a:r>
            <a:endParaRPr lang="en-US" sz="900"/>
          </a:p>
          <a:p>
            <a:r>
              <a:rPr lang="en-US" sz="900"/>
              <a:t>margin-top: 30px;</a:t>
            </a:r>
            <a:endParaRPr lang="en-US" sz="900"/>
          </a:p>
          <a:p>
            <a:endParaRPr lang="en-US" sz="900"/>
          </a:p>
          <a:p>
            <a:r>
              <a:rPr lang="en-US" sz="900"/>
              <a:t>}</a:t>
            </a:r>
            <a:endParaRPr lang="en-US" sz="900"/>
          </a:p>
          <a:p>
            <a:r>
              <a:rPr lang="en-US" sz="900"/>
              <a:t>.container {</a:t>
            </a:r>
            <a:endParaRPr lang="en-US" sz="900"/>
          </a:p>
          <a:p>
            <a:r>
              <a:rPr lang="en-US" sz="900"/>
              <a:t>width: 100%; display: flex;</a:t>
            </a:r>
            <a:endParaRPr lang="en-US" sz="900"/>
          </a:p>
          <a:p>
            <a:r>
              <a:rPr lang="en-US" sz="900"/>
              <a:t>justify-content: center; align-items: center; margin-top: 30px;</a:t>
            </a:r>
            <a:endParaRPr lang="en-US" sz="900"/>
          </a:p>
          <a:p>
            <a:r>
              <a:rPr lang="en-US" sz="900"/>
              <a:t>}</a:t>
            </a:r>
            <a:endParaRPr lang="en-US" sz="900"/>
          </a:p>
          <a:p>
            <a:r>
              <a:rPr lang="en-US" sz="900"/>
              <a:t>.container .contactInfo {</a:t>
            </a:r>
            <a:endParaRPr lang="en-US" sz="900"/>
          </a:p>
          <a:p>
            <a:r>
              <a:rPr lang="en-US" sz="900"/>
              <a:t>width: 50%; display: flex;</a:t>
            </a:r>
            <a:endParaRPr lang="en-US" sz="900"/>
          </a:p>
          <a:p>
            <a:r>
              <a:rPr lang="en-US" sz="900"/>
              <a:t>flex-direction: column;</a:t>
            </a:r>
            <a:endParaRPr lang="en-US" sz="900"/>
          </a:p>
          <a:p>
            <a:r>
              <a:rPr lang="en-US" sz="900"/>
              <a:t>}</a:t>
            </a:r>
            <a:endParaRPr lang="en-US" sz="900"/>
          </a:p>
          <a:p>
            <a:endParaRPr lang="en-US" sz="900"/>
          </a:p>
          <a:p>
            <a:r>
              <a:rPr lang="en-US" sz="900"/>
              <a:t>.container .contactInfo .box { position: relative; padding: 20px 0; display: flex;</a:t>
            </a:r>
            <a:endParaRPr lang="en-US" sz="900"/>
          </a:p>
          <a:p>
            <a:r>
              <a:rPr lang="en-US" sz="900"/>
              <a:t>}</a:t>
            </a:r>
            <a:endParaRPr lang="en-US"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35" y="635"/>
            <a:ext cx="12192635" cy="6985635"/>
          </a:xfrm>
          <a:prstGeom prst="rect">
            <a:avLst/>
          </a:prstGeom>
          <a:noFill/>
        </p:spPr>
        <p:txBody>
          <a:bodyPr wrap="square" rtlCol="0">
            <a:spAutoFit/>
          </a:bodyPr>
          <a:p>
            <a:pPr algn="l"/>
            <a:r>
              <a:rPr lang="en-IN" altLang="en-US" sz="800">
                <a:sym typeface="+mn-ea"/>
              </a:rPr>
              <a:t>container .contactInfo .box .icon { min-width: 60px;</a:t>
            </a:r>
            <a:endParaRPr lang="en-IN" altLang="en-US" sz="800">
              <a:sym typeface="+mn-ea"/>
            </a:endParaRPr>
          </a:p>
          <a:p>
            <a:pPr algn="l"/>
            <a:r>
              <a:rPr lang="en-IN" altLang="en-US" sz="800">
                <a:sym typeface="+mn-ea"/>
              </a:rPr>
              <a:t>height: 60px; background: #ﬀf; display: flex;</a:t>
            </a:r>
            <a:endParaRPr lang="en-IN" altLang="en-US" sz="800">
              <a:sym typeface="+mn-ea"/>
            </a:endParaRPr>
          </a:p>
          <a:p>
            <a:pPr algn="l"/>
            <a:r>
              <a:rPr lang="en-IN" altLang="en-US" sz="800">
                <a:sym typeface="+mn-ea"/>
              </a:rPr>
              <a:t>justify-content: center; align-items: center; border-radius: 50%; font-size: 22px;</a:t>
            </a:r>
            <a:endParaRPr lang="en-IN" altLang="en-US" sz="800">
              <a:sym typeface="+mn-ea"/>
            </a:endParaRPr>
          </a:p>
          <a:p>
            <a:pPr algn="l"/>
            <a:r>
              <a:rPr lang="en-IN" altLang="en-US" sz="800">
                <a:sym typeface="+mn-ea"/>
              </a:rPr>
              <a:t>}</a:t>
            </a:r>
            <a:endParaRPr lang="en-IN" altLang="en-US" sz="800">
              <a:sym typeface="+mn-ea"/>
            </a:endParaRPr>
          </a:p>
          <a:p>
            <a:pPr algn="l"/>
            <a:endParaRPr lang="en-IN" altLang="en-US" sz="800">
              <a:sym typeface="+mn-ea"/>
            </a:endParaRPr>
          </a:p>
          <a:p>
            <a:pPr algn="l"/>
            <a:r>
              <a:rPr lang="en-IN" altLang="en-US" sz="800">
                <a:sym typeface="+mn-ea"/>
              </a:rPr>
              <a:t>.container .contactInfo .box .text { display: flex;</a:t>
            </a:r>
            <a:endParaRPr lang="en-IN" altLang="en-US" sz="800">
              <a:sym typeface="+mn-ea"/>
            </a:endParaRPr>
          </a:p>
          <a:p>
            <a:pPr algn="l"/>
            <a:r>
              <a:rPr lang="en-IN" altLang="en-US" sz="800">
                <a:sym typeface="+mn-ea"/>
              </a:rPr>
              <a:t>margin-left: 20px; font-size: 16px; color: #ﬀf;</a:t>
            </a:r>
            <a:endParaRPr lang="en-IN" altLang="en-US" sz="800">
              <a:sym typeface="+mn-ea"/>
            </a:endParaRPr>
          </a:p>
          <a:p>
            <a:pPr algn="l"/>
            <a:r>
              <a:rPr lang="en-IN" altLang="en-US" sz="800">
                <a:sym typeface="+mn-ea"/>
              </a:rPr>
              <a:t>flex-direction: column; font-weight: 300;</a:t>
            </a:r>
            <a:endParaRPr lang="en-IN" altLang="en-US" sz="800">
              <a:sym typeface="+mn-ea"/>
            </a:endParaRPr>
          </a:p>
          <a:p>
            <a:pPr algn="l"/>
            <a:endParaRPr lang="en-IN" altLang="en-US" sz="800">
              <a:sym typeface="+mn-ea"/>
            </a:endParaRPr>
          </a:p>
          <a:p>
            <a:pPr algn="l"/>
            <a:r>
              <a:rPr lang="en-IN" altLang="en-US" sz="800">
                <a:sym typeface="+mn-ea"/>
              </a:rPr>
              <a:t>}</a:t>
            </a:r>
            <a:endParaRPr lang="en-IN" altLang="en-US" sz="800">
              <a:sym typeface="+mn-ea"/>
            </a:endParaRPr>
          </a:p>
          <a:p>
            <a:pPr algn="l"/>
            <a:endParaRPr lang="en-IN" altLang="en-US" sz="800">
              <a:sym typeface="+mn-ea"/>
            </a:endParaRPr>
          </a:p>
          <a:p>
            <a:pPr algn="l"/>
            <a:r>
              <a:rPr lang="en-IN" altLang="en-US" sz="800">
                <a:sym typeface="+mn-ea"/>
              </a:rPr>
              <a:t>.container .contactInfo .box .text h3 { font-weight: 500;</a:t>
            </a:r>
            <a:endParaRPr lang="en-IN" altLang="en-US" sz="800">
              <a:sym typeface="+mn-ea"/>
            </a:endParaRPr>
          </a:p>
          <a:p>
            <a:pPr algn="l"/>
            <a:r>
              <a:rPr lang="en-IN" altLang="en-US" sz="800">
                <a:sym typeface="+mn-ea"/>
              </a:rPr>
              <a:t>color: black;</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.contactForm {</a:t>
            </a:r>
            <a:endParaRPr lang="en-IN" altLang="en-US" sz="800">
              <a:sym typeface="+mn-ea"/>
            </a:endParaRPr>
          </a:p>
          <a:p>
            <a:pPr algn="l"/>
            <a:r>
              <a:rPr lang="en-IN" altLang="en-US" sz="800">
                <a:sym typeface="+mn-ea"/>
              </a:rPr>
              <a:t>width: 40%; padding: 40px; background: #ﬀf;</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.contactForm h2 {</a:t>
            </a:r>
            <a:endParaRPr lang="en-IN" altLang="en-US" sz="800">
              <a:sym typeface="+mn-ea"/>
            </a:endParaRPr>
          </a:p>
          <a:p>
            <a:pPr algn="l"/>
            <a:r>
              <a:rPr lang="en-IN" altLang="en-US" sz="800">
                <a:sym typeface="+mn-ea"/>
              </a:rPr>
              <a:t>font-size: 30px; color: #333;</a:t>
            </a:r>
            <a:endParaRPr lang="en-IN" altLang="en-US" sz="800">
              <a:sym typeface="+mn-ea"/>
            </a:endParaRPr>
          </a:p>
          <a:p>
            <a:pPr algn="l"/>
            <a:r>
              <a:rPr lang="en-IN" altLang="en-US" sz="800">
                <a:sym typeface="+mn-ea"/>
              </a:rPr>
              <a:t>font-weight: 500;</a:t>
            </a:r>
            <a:endParaRPr lang="en-IN" altLang="en-US" sz="800">
              <a:sym typeface="+mn-ea"/>
            </a:endParaRPr>
          </a:p>
          <a:p>
            <a:pPr algn="l"/>
            <a:r>
              <a:rPr lang="en-IN" altLang="en-US" sz="800">
                <a:sym typeface="+mn-ea"/>
              </a:rPr>
              <a:t>}</a:t>
            </a:r>
            <a:endParaRPr lang="en-IN" altLang="en-US" sz="800">
              <a:sym typeface="+mn-ea"/>
            </a:endParaRPr>
          </a:p>
          <a:p>
            <a:pPr algn="l"/>
            <a:endParaRPr lang="en-IN" altLang="en-US" sz="800">
              <a:sym typeface="+mn-ea"/>
            </a:endParaRPr>
          </a:p>
          <a:p>
            <a:pPr algn="l"/>
            <a:r>
              <a:rPr lang="en-IN" altLang="en-US" sz="800">
                <a:sym typeface="+mn-ea"/>
              </a:rPr>
              <a:t>.contactForm .inputBox { position: relative; width: 100%; margin-top: 10px;</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.contactForm .inputBox input,</a:t>
            </a:r>
            <a:endParaRPr lang="en-IN" altLang="en-US" sz="800">
              <a:sym typeface="+mn-ea"/>
            </a:endParaRPr>
          </a:p>
          <a:p>
            <a:pPr algn="l"/>
            <a:r>
              <a:rPr lang="en-IN" altLang="en-US" sz="800">
                <a:sym typeface="+mn-ea"/>
              </a:rPr>
              <a:t>.contactForm .inputBox textarea { width: 100%;</a:t>
            </a:r>
            <a:endParaRPr lang="en-IN" altLang="en-US" sz="800">
              <a:sym typeface="+mn-ea"/>
            </a:endParaRPr>
          </a:p>
          <a:p>
            <a:pPr algn="l"/>
            <a:r>
              <a:rPr lang="en-IN" altLang="en-US" sz="800">
                <a:sym typeface="+mn-ea"/>
              </a:rPr>
              <a:t>padding: 5px 0; font-size: 16px; margin: 10px 0; border: none;</a:t>
            </a:r>
            <a:endParaRPr lang="en-IN" altLang="en-US" sz="800">
              <a:sym typeface="+mn-ea"/>
            </a:endParaRPr>
          </a:p>
          <a:p>
            <a:pPr algn="l"/>
            <a:r>
              <a:rPr lang="en-IN" altLang="en-US" sz="800">
                <a:sym typeface="+mn-ea"/>
              </a:rPr>
              <a:t>border-bottom: 2px solid #333; outline: none;</a:t>
            </a:r>
            <a:endParaRPr lang="en-IN" altLang="en-US" sz="800">
              <a:sym typeface="+mn-ea"/>
            </a:endParaRPr>
          </a:p>
          <a:p>
            <a:pPr algn="l"/>
            <a:r>
              <a:rPr lang="en-IN" altLang="en-US" sz="800">
                <a:sym typeface="+mn-ea"/>
              </a:rPr>
              <a:t>resize: none;</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contactForm .inputBox span { position: absolute;</a:t>
            </a:r>
            <a:endParaRPr lang="en-IN" altLang="en-US" sz="800">
              <a:sym typeface="+mn-ea"/>
            </a:endParaRPr>
          </a:p>
          <a:p>
            <a:pPr algn="l"/>
            <a:r>
              <a:rPr lang="en-IN" altLang="en-US" sz="800">
                <a:sym typeface="+mn-ea"/>
              </a:rPr>
              <a:t>left: 0;</a:t>
            </a:r>
            <a:endParaRPr lang="en-IN" altLang="en-US" sz="800">
              <a:sym typeface="+mn-ea"/>
            </a:endParaRPr>
          </a:p>
          <a:p>
            <a:pPr algn="l"/>
            <a:r>
              <a:rPr lang="en-IN" altLang="en-US" sz="800">
                <a:sym typeface="+mn-ea"/>
              </a:rPr>
              <a:t>padding: 5px 0; font-size: 16px; margin: 10px 0;</a:t>
            </a:r>
            <a:endParaRPr lang="en-IN" altLang="en-US" sz="800">
              <a:sym typeface="+mn-ea"/>
            </a:endParaRPr>
          </a:p>
          <a:p>
            <a:pPr algn="l"/>
            <a:r>
              <a:rPr lang="en-IN" altLang="en-US" sz="800">
                <a:sym typeface="+mn-ea"/>
              </a:rPr>
              <a:t>pointer-events: none; transition: 0.5s; color: #666;</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.contactForm .inputBox input:focus ~ span,</a:t>
            </a:r>
            <a:endParaRPr lang="en-IN" altLang="en-US" sz="800">
              <a:sym typeface="+mn-ea"/>
            </a:endParaRPr>
          </a:p>
          <a:p>
            <a:pPr algn="l"/>
            <a:r>
              <a:rPr lang="en-IN" altLang="en-US" sz="800">
                <a:sym typeface="+mn-ea"/>
              </a:rPr>
              <a:t>.contactForm .inputBox input:valid ~ span,</a:t>
            </a:r>
            <a:endParaRPr lang="en-IN" altLang="en-US" sz="800">
              <a:sym typeface="+mn-ea"/>
            </a:endParaRPr>
          </a:p>
          <a:p>
            <a:pPr algn="l"/>
            <a:r>
              <a:rPr lang="en-IN" altLang="en-US" sz="800">
                <a:sym typeface="+mn-ea"/>
              </a:rPr>
              <a:t>.contactForm .inputBox input:focus ~ span,</a:t>
            </a:r>
            <a:endParaRPr lang="en-IN" altLang="en-US" sz="800">
              <a:sym typeface="+mn-ea"/>
            </a:endParaRPr>
          </a:p>
          <a:p>
            <a:pPr algn="l"/>
            <a:r>
              <a:rPr lang="en-IN" altLang="en-US" sz="800">
                <a:sym typeface="+mn-ea"/>
              </a:rPr>
              <a:t>.contactForm .inputBox textarea:valid ~ span</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color: #e91e63; font-size: 12px;</a:t>
            </a:r>
            <a:endParaRPr lang="en-IN" altLang="en-US" sz="800">
              <a:sym typeface="+mn-ea"/>
            </a:endParaRPr>
          </a:p>
          <a:p>
            <a:pPr algn="l"/>
            <a:r>
              <a:rPr lang="en-IN" altLang="en-US" sz="800">
                <a:sym typeface="+mn-ea"/>
              </a:rPr>
              <a:t>transform: translateY(-20px);</a:t>
            </a:r>
            <a:endParaRPr lang="en-IN" altLang="en-US" sz="800">
              <a:sym typeface="+mn-ea"/>
            </a:endParaRPr>
          </a:p>
          <a:p>
            <a:pPr algn="l"/>
            <a:r>
              <a:rPr lang="en-IN" altLang="en-US" sz="800">
                <a:sym typeface="+mn-ea"/>
              </a:rPr>
              <a:t>}</a:t>
            </a:r>
            <a:endParaRPr lang="en-IN" altLang="en-US" sz="800">
              <a:sym typeface="+mn-ea"/>
            </a:endParaRPr>
          </a:p>
          <a:p>
            <a:pPr algn="l"/>
            <a:endParaRPr lang="en-IN" altLang="en-US" sz="800">
              <a:sym typeface="+mn-ea"/>
            </a:endParaRPr>
          </a:p>
          <a:p>
            <a:pPr algn="l"/>
            <a:r>
              <a:rPr lang="en-IN" altLang="en-US" sz="800">
                <a:sym typeface="+mn-ea"/>
              </a:rPr>
              <a:t>.contactForm .inputBox input[type="submit"] { width: 100px;</a:t>
            </a:r>
            <a:endParaRPr lang="en-IN" altLang="en-US" sz="800">
              <a:sym typeface="+mn-ea"/>
            </a:endParaRPr>
          </a:p>
          <a:p>
            <a:pPr algn="l"/>
            <a:r>
              <a:rPr lang="en-IN" altLang="en-US" sz="800">
                <a:sym typeface="+mn-ea"/>
              </a:rPr>
              <a:t>background: #00bcd4; color: #ﬀf;</a:t>
            </a:r>
            <a:endParaRPr lang="en-IN" altLang="en-US" sz="800">
              <a:sym typeface="+mn-ea"/>
            </a:endParaRPr>
          </a:p>
          <a:p>
            <a:pPr algn="l"/>
            <a:r>
              <a:rPr lang="en-IN" altLang="en-US" sz="800">
                <a:sym typeface="+mn-ea"/>
              </a:rPr>
              <a:t>border: none; cursor: pointer; padding: 10px; font-size: 18px;</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@media (max-width: 991px) {</a:t>
            </a:r>
            <a:endParaRPr lang="en-IN" altLang="en-US" sz="800">
              <a:sym typeface="+mn-ea"/>
            </a:endParaRPr>
          </a:p>
          <a:p>
            <a:pPr algn="l"/>
            <a:r>
              <a:rPr lang="en-IN" altLang="en-US" sz="800">
                <a:sym typeface="+mn-ea"/>
              </a:rPr>
              <a:t>.contact {</a:t>
            </a:r>
            <a:endParaRPr lang="en-IN" altLang="en-US" sz="800">
              <a:sym typeface="+mn-ea"/>
            </a:endParaRPr>
          </a:p>
          <a:p>
            <a:pPr algn="l"/>
            <a:r>
              <a:rPr lang="en-IN" altLang="en-US" sz="800">
                <a:sym typeface="+mn-ea"/>
              </a:rPr>
              <a:t>padding: 50px;</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.container {</a:t>
            </a:r>
            <a:endParaRPr lang="en-IN" altLang="en-US" sz="800">
              <a:sym typeface="+mn-ea"/>
            </a:endParaRPr>
          </a:p>
          <a:p>
            <a:pPr algn="l"/>
            <a:r>
              <a:rPr lang="en-IN" altLang="en-US" sz="800">
                <a:sym typeface="+mn-ea"/>
              </a:rPr>
              <a:t>flex-direction: column;</a:t>
            </a:r>
            <a:endParaRPr lang="en-IN" altLang="en-US" sz="800">
              <a:sym typeface="+mn-ea"/>
            </a:endParaRPr>
          </a:p>
          <a:p>
            <a:pPr algn="l"/>
            <a:r>
              <a:rPr lang="en-IN" altLang="en-US" sz="800">
                <a:sym typeface="+mn-ea"/>
              </a:rPr>
              <a:t>}</a:t>
            </a:r>
            <a:endParaRPr lang="en-IN" altLang="en-US" sz="800">
              <a:sym typeface="+mn-ea"/>
            </a:endParaRPr>
          </a:p>
          <a:p>
            <a:pPr algn="l"/>
            <a:r>
              <a:rPr lang="en-IN" altLang="en-US" sz="800">
                <a:sym typeface="+mn-ea"/>
              </a:rPr>
              <a:t>}</a:t>
            </a:r>
            <a:endParaRPr lang="en-IN" altLang="en-US" sz="80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1-05-04 at 10.14.50 AM"/>
          <p:cNvPicPr>
            <a:picLocks noChangeAspect="1"/>
          </p:cNvPicPr>
          <p:nvPr/>
        </p:nvPicPr>
        <p:blipFill>
          <a:blip r:embed="rId1"/>
          <a:stretch>
            <a:fillRect/>
          </a:stretch>
        </p:blipFill>
        <p:spPr>
          <a:xfrm>
            <a:off x="635" y="0"/>
            <a:ext cx="12191365" cy="68776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62300" y="3244850"/>
            <a:ext cx="5866765" cy="521970"/>
          </a:xfrm>
          <a:prstGeom prst="rect">
            <a:avLst/>
          </a:prstGeom>
          <a:noFill/>
        </p:spPr>
        <p:txBody>
          <a:bodyPr wrap="square" rtlCol="0">
            <a:spAutoFit/>
          </a:bodyPr>
          <a:p>
            <a:pPr algn="ctr"/>
            <a:r>
              <a:rPr lang="en-US" sz="2800"/>
              <a:t>Test Plans</a:t>
            </a:r>
            <a:endParaRPr 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60875" y="0"/>
            <a:ext cx="3270250" cy="829945"/>
          </a:xfrm>
          <a:prstGeom prst="rect">
            <a:avLst/>
          </a:prstGeom>
          <a:noFill/>
        </p:spPr>
        <p:txBody>
          <a:bodyPr wrap="square" rtlCol="0">
            <a:spAutoFit/>
          </a:bodyPr>
          <a:p>
            <a:pPr algn="ctr"/>
            <a:r>
              <a:rPr lang="en-US" sz="2400"/>
              <a:t>Test Report</a:t>
            </a:r>
            <a:endParaRPr lang="en-US" sz="2400"/>
          </a:p>
          <a:p>
            <a:pPr algn="ctr"/>
            <a:endParaRPr lang="en-US" sz="2400"/>
          </a:p>
        </p:txBody>
      </p:sp>
      <p:graphicFrame>
        <p:nvGraphicFramePr>
          <p:cNvPr id="3" name="Table 2"/>
          <p:cNvGraphicFramePr/>
          <p:nvPr/>
        </p:nvGraphicFramePr>
        <p:xfrm>
          <a:off x="90805" y="624205"/>
          <a:ext cx="10288905" cy="6226810"/>
        </p:xfrm>
        <a:graphic>
          <a:graphicData uri="http://schemas.openxmlformats.org/drawingml/2006/table">
            <a:tbl>
              <a:tblPr firstRow="1" bandRow="1">
                <a:tableStyleId>{5940675A-B579-460E-94D1-54222C63F5DA}</a:tableStyleId>
              </a:tblPr>
              <a:tblGrid>
                <a:gridCol w="2270125"/>
                <a:gridCol w="3133090"/>
                <a:gridCol w="1519555"/>
                <a:gridCol w="1576070"/>
                <a:gridCol w="1790065"/>
              </a:tblGrid>
              <a:tr h="728980">
                <a:tc>
                  <a:txBody>
                    <a:bodyPr/>
                    <a:p>
                      <a:pPr indent="0">
                        <a:buNone/>
                      </a:pPr>
                      <a:r>
                        <a:rPr lang="en-US" sz="1600" b="1">
                          <a:latin typeface="Times New Roman" panose="02020603050405020304" charset="0"/>
                          <a:cs typeface="Times New Roman" panose="02020603050405020304" charset="0"/>
                        </a:rPr>
                        <a:t>Function</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Description</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 Test case executed</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 Test case passed</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Remarks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r>
              <a:tr h="800100">
                <a:tc>
                  <a:txBody>
                    <a:bodyPr/>
                    <a:p>
                      <a:pPr indent="0">
                        <a:buNone/>
                      </a:pPr>
                      <a:r>
                        <a:rPr lang="en-US" sz="1600" b="0">
                          <a:latin typeface="Times New Roman" panose="02020603050405020304" charset="0"/>
                          <a:cs typeface="Times New Roman" panose="02020603050405020304" charset="0"/>
                        </a:rPr>
                        <a:t>New User</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new user is created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 andpassed.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004570">
                <a:tc>
                  <a:txBody>
                    <a:bodyPr/>
                    <a:p>
                      <a:pPr indent="0">
                        <a:buNone/>
                      </a:pPr>
                      <a:r>
                        <a:rPr lang="en-US" sz="1600" b="0">
                          <a:latin typeface="Times New Roman" panose="02020603050405020304" charset="0"/>
                          <a:cs typeface="Times New Roman" panose="02020603050405020304" charset="0"/>
                        </a:rPr>
                        <a:t>Login User</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user is able to login</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 and 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005840">
                <a:tc>
                  <a:txBody>
                    <a:bodyPr/>
                    <a:p>
                      <a:pPr indent="0">
                        <a:buNone/>
                      </a:pPr>
                      <a:r>
                        <a:rPr lang="en-US" sz="1600" b="0">
                          <a:latin typeface="Times New Roman" panose="02020603050405020304" charset="0"/>
                          <a:cs typeface="Times New Roman" panose="02020603050405020304" charset="0"/>
                        </a:rPr>
                        <a:t>Preference formworking</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preference form isworking</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 and 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800735">
                <a:tc>
                  <a:txBody>
                    <a:bodyPr/>
                    <a:p>
                      <a:pPr indent="0">
                        <a:buNone/>
                      </a:pPr>
                      <a:r>
                        <a:rPr lang="en-US" sz="1600" b="0">
                          <a:latin typeface="Times New Roman" panose="02020603050405020304" charset="0"/>
                          <a:cs typeface="Times New Roman" panose="02020603050405020304" charset="0"/>
                        </a:rPr>
                        <a:t>Recommend rooms displayed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all types of rooms are displayed in the website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 andpassed.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003935">
                <a:tc>
                  <a:txBody>
                    <a:bodyPr/>
                    <a:p>
                      <a:pPr indent="0">
                        <a:buNone/>
                      </a:pPr>
                      <a:r>
                        <a:rPr lang="en-US" sz="1600" b="0">
                          <a:latin typeface="Times New Roman" panose="02020603050405020304" charset="0"/>
                          <a:cs typeface="Times New Roman" panose="02020603050405020304" charset="0"/>
                        </a:rPr>
                        <a:t>Extra facilities displayed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user can book the extra features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executedand 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882650">
                <a:tc>
                  <a:txBody>
                    <a:bodyPr/>
                    <a:p>
                      <a:pPr indent="0">
                        <a:buNone/>
                      </a:pPr>
                      <a:r>
                        <a:rPr lang="en-US" sz="1600" b="0">
                          <a:latin typeface="Times New Roman" panose="02020603050405020304" charset="0"/>
                          <a:cs typeface="Times New Roman" panose="02020603050405020304" charset="0"/>
                        </a:rPr>
                        <a:t>Rooms Avaliable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Check number of rooms available to be booked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100</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Test case executed andpassed.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2755" y="72390"/>
            <a:ext cx="10429240" cy="521970"/>
          </a:xfrm>
          <a:prstGeom prst="rect">
            <a:avLst/>
          </a:prstGeom>
          <a:noFill/>
        </p:spPr>
        <p:txBody>
          <a:bodyPr wrap="square" rtlCol="0">
            <a:spAutoFit/>
          </a:bodyPr>
          <a:p>
            <a:pPr algn="ctr"/>
            <a:r>
              <a:rPr lang="en-US" sz="2800"/>
              <a:t>Types of Testing, Methodology, Tools</a:t>
            </a:r>
            <a:endParaRPr lang="en-US" sz="2800"/>
          </a:p>
        </p:txBody>
      </p:sp>
      <p:graphicFrame>
        <p:nvGraphicFramePr>
          <p:cNvPr id="4" name="Table 3"/>
          <p:cNvGraphicFramePr/>
          <p:nvPr/>
        </p:nvGraphicFramePr>
        <p:xfrm>
          <a:off x="370205" y="1481455"/>
          <a:ext cx="10290175" cy="3385185"/>
        </p:xfrm>
        <a:graphic>
          <a:graphicData uri="http://schemas.openxmlformats.org/drawingml/2006/table">
            <a:tbl>
              <a:tblPr firstRow="1" bandRow="1">
                <a:tableStyleId>{5940675A-B579-460E-94D1-54222C63F5DA}</a:tableStyleId>
              </a:tblPr>
              <a:tblGrid>
                <a:gridCol w="2258695"/>
                <a:gridCol w="3422015"/>
                <a:gridCol w="4609465"/>
              </a:tblGrid>
              <a:tr h="640080">
                <a:tc>
                  <a:txBody>
                    <a:bodyPr/>
                    <a:p>
                      <a:pPr indent="0">
                        <a:buNone/>
                      </a:pPr>
                      <a:r>
                        <a:rPr lang="en-US" sz="2000" b="1">
                          <a:latin typeface="Times New Roman" panose="02020603050405020304" charset="0"/>
                          <a:cs typeface="Times New Roman" panose="02020603050405020304" charset="0"/>
                        </a:rPr>
                        <a:t>Category</a:t>
                      </a:r>
                      <a:endParaRPr lang="en-US" sz="20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2000" b="1">
                          <a:latin typeface="Times New Roman" panose="02020603050405020304" charset="0"/>
                          <a:cs typeface="Times New Roman" panose="02020603050405020304" charset="0"/>
                        </a:rPr>
                        <a:t>Methodology</a:t>
                      </a:r>
                      <a:endParaRPr lang="en-US" sz="20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2000" b="1">
                          <a:latin typeface="Times New Roman" panose="02020603050405020304" charset="0"/>
                          <a:cs typeface="Times New Roman" panose="02020603050405020304" charset="0"/>
                        </a:rPr>
                        <a:t>Tools Required</a:t>
                      </a:r>
                      <a:endParaRPr lang="en-US" sz="20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r>
              <a:tr h="1677670">
                <a:tc>
                  <a:txBody>
                    <a:bodyPr/>
                    <a:p>
                      <a:pPr indent="0">
                        <a:buNone/>
                      </a:pPr>
                      <a:r>
                        <a:rPr lang="en-US" sz="2000" b="0">
                          <a:latin typeface="Times New Roman" panose="02020603050405020304" charset="0"/>
                          <a:cs typeface="Times New Roman" panose="02020603050405020304" charset="0"/>
                        </a:rPr>
                        <a:t>Functional Requirements</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charset="0"/>
                          <a:cs typeface="Times New Roman" panose="02020603050405020304" charset="0"/>
                        </a:rPr>
                        <a:t>White box testing</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charset="0"/>
                          <a:cs typeface="Times New Roman" panose="02020603050405020304" charset="0"/>
                        </a:rPr>
                        <a:t>Developer</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067435">
                <a:tc>
                  <a:txBody>
                    <a:bodyPr/>
                    <a:p>
                      <a:pPr indent="0">
                        <a:buNone/>
                      </a:pPr>
                      <a:r>
                        <a:rPr lang="en-US" sz="2000" b="0">
                          <a:latin typeface="Times New Roman" panose="02020603050405020304" charset="0"/>
                          <a:cs typeface="Times New Roman" panose="02020603050405020304" charset="0"/>
                        </a:rPr>
                        <a:t>Non-Functional Requirements</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charset="0"/>
                          <a:cs typeface="Times New Roman" panose="02020603050405020304" charset="0"/>
                        </a:rPr>
                        <a:t>White box testing</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anose="02020603050405020304" charset="0"/>
                          <a:cs typeface="Times New Roman" panose="02020603050405020304" charset="0"/>
                        </a:rPr>
                        <a:t>Developer</a:t>
                      </a:r>
                      <a:endParaRPr lang="en-US" sz="20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Business Problems</a:t>
            </a:r>
            <a:endParaRPr lang="en-IN" altLang="en-US"/>
          </a:p>
        </p:txBody>
      </p:sp>
      <p:sp>
        <p:nvSpPr>
          <p:cNvPr id="3" name="Content Placeholder 2"/>
          <p:cNvSpPr>
            <a:spLocks noGrp="1"/>
          </p:cNvSpPr>
          <p:nvPr>
            <p:ph idx="1"/>
          </p:nvPr>
        </p:nvSpPr>
        <p:spPr/>
        <p:txBody>
          <a:bodyPr/>
          <a:p>
            <a:r>
              <a:rPr lang="en-US" sz="2400"/>
              <a:t>Login issues : While logging into the system for the customer as well as the working staff, error might occur due to poor connectivity or server issues.</a:t>
            </a:r>
            <a:endParaRPr lang="en-US" sz="2400"/>
          </a:p>
          <a:p>
            <a:r>
              <a:rPr lang="en-US" sz="2400"/>
              <a:t>Miscommunication during booking : Due to poor communication between the departments, guests are served with services they didn’t order.</a:t>
            </a:r>
            <a:endParaRPr lang="en-US" sz="2400"/>
          </a:p>
          <a:p>
            <a:r>
              <a:rPr lang="en-US" sz="2400"/>
              <a:t>Negative feedback : Due to poor management of the system, several cases were reported where guests complained of overcharging for services not used by them</a:t>
            </a:r>
            <a:endParaRPr lang="en-US" sz="2400"/>
          </a:p>
          <a:p>
            <a:r>
              <a:rPr lang="en-US" sz="2400"/>
              <a:t>Human and computational errors : Many errors enabled by the system due to tedious </a:t>
            </a:r>
            <a:endParaRPr lang="en-US" sz="2400"/>
          </a:p>
          <a:p>
            <a:r>
              <a:rPr lang="en-IN" altLang="en-US" sz="2400"/>
              <a:t>C</a:t>
            </a:r>
            <a:r>
              <a:rPr lang="en-US" sz="2400"/>
              <a:t>omputations required during data processing cost the hotel management heavily.</a:t>
            </a:r>
            <a:endParaRPr lang="en-US"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98495" y="0"/>
            <a:ext cx="6090920" cy="460375"/>
          </a:xfrm>
          <a:prstGeom prst="rect">
            <a:avLst/>
          </a:prstGeom>
          <a:noFill/>
        </p:spPr>
        <p:txBody>
          <a:bodyPr wrap="square" rtlCol="0">
            <a:spAutoFit/>
          </a:bodyPr>
          <a:p>
            <a:pPr algn="ctr"/>
            <a:r>
              <a:rPr lang="en-US" sz="2400"/>
              <a:t>Functional Test Cases</a:t>
            </a:r>
            <a:endParaRPr lang="en-US" sz="2400"/>
          </a:p>
        </p:txBody>
      </p:sp>
      <p:graphicFrame>
        <p:nvGraphicFramePr>
          <p:cNvPr id="3" name="Table 2"/>
          <p:cNvGraphicFramePr/>
          <p:nvPr/>
        </p:nvGraphicFramePr>
        <p:xfrm>
          <a:off x="112395" y="522605"/>
          <a:ext cx="10878185" cy="6336030"/>
        </p:xfrm>
        <a:graphic>
          <a:graphicData uri="http://schemas.openxmlformats.org/drawingml/2006/table">
            <a:tbl>
              <a:tblPr firstRow="1" bandRow="1">
                <a:tableStyleId>{5940675A-B579-460E-94D1-54222C63F5DA}</a:tableStyleId>
              </a:tblPr>
              <a:tblGrid>
                <a:gridCol w="686435"/>
                <a:gridCol w="1198880"/>
                <a:gridCol w="1296670"/>
                <a:gridCol w="2532380"/>
                <a:gridCol w="1924685"/>
                <a:gridCol w="1200150"/>
                <a:gridCol w="876300"/>
                <a:gridCol w="1162685"/>
              </a:tblGrid>
              <a:tr h="862965">
                <a:tc>
                  <a:txBody>
                    <a:bodyPr/>
                    <a:p>
                      <a:pPr indent="0">
                        <a:buNone/>
                      </a:pPr>
                      <a:r>
                        <a:rPr lang="en-US" sz="1600" b="1">
                          <a:latin typeface="Times New Roman" panose="02020603050405020304" charset="0"/>
                          <a:cs typeface="Times New Roman" panose="02020603050405020304" charset="0"/>
                        </a:rPr>
                        <a:t>Test ID (#)</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Test Scenario</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Test Case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Execution Steps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Expected Outcome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Actual </a:t>
                      </a:r>
                      <a:endParaRPr lang="en-US" sz="1600" b="1">
                        <a:latin typeface="Times New Roman" panose="02020603050405020304" charset="0"/>
                        <a:cs typeface="Times New Roman" panose="02020603050405020304" charset="0"/>
                      </a:endParaRPr>
                    </a:p>
                    <a:p>
                      <a:pPr indent="0">
                        <a:buNone/>
                      </a:pPr>
                      <a:r>
                        <a:rPr lang="en-US" sz="1600" b="1">
                          <a:latin typeface="Times New Roman" panose="02020603050405020304" charset="0"/>
                          <a:cs typeface="Times New Roman" panose="02020603050405020304" charset="0"/>
                        </a:rPr>
                        <a:t>Outcome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Status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Remarks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r>
              <a:tr h="1751330">
                <a:tc>
                  <a:txBody>
                    <a:bodyPr/>
                    <a:p>
                      <a:pPr indent="0">
                        <a:buNone/>
                      </a:pPr>
                      <a:r>
                        <a:rPr lang="en-US" sz="1600" b="0">
                          <a:latin typeface="Times New Roman" panose="02020603050405020304" charset="0"/>
                          <a:cs typeface="Times New Roman" panose="02020603050405020304" charset="0"/>
                        </a:rPr>
                        <a:t>1</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Launchwebsite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Websiteshould belaunchedat givenlink</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 Open localhost:5000in web browser</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Index pageshould bedisplayed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Indexpage is displayed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2043430">
                <a:tc>
                  <a:txBody>
                    <a:bodyPr/>
                    <a:p>
                      <a:pPr indent="0">
                        <a:buNone/>
                      </a:pPr>
                      <a:r>
                        <a:rPr lang="en-US" sz="1600" b="0">
                          <a:latin typeface="Times New Roman" panose="02020603050405020304" charset="0"/>
                          <a:cs typeface="Times New Roman" panose="02020603050405020304" charset="0"/>
                        </a:rPr>
                        <a:t>2</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User</a:t>
                      </a:r>
                      <a:r>
                        <a:rPr lang="en-US" sz="1600" b="1">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Registrat ion</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Accept valid</a:t>
                      </a:r>
                      <a:r>
                        <a:rPr lang="en-US" sz="1600" b="1">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details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User clicks on Register Now</a:t>
                      </a:r>
                      <a:r>
                        <a:rPr lang="en-US" sz="1600" b="1">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Enter the all the details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Raise alert if</a:t>
                      </a:r>
                      <a:r>
                        <a:rPr lang="en-US" sz="1600" b="1">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Phone Number field is</a:t>
                      </a:r>
                      <a:r>
                        <a:rPr lang="en-US" sz="1600" b="1">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empty</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Alert is raised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678305">
                <a:tc>
                  <a:txBody>
                    <a:bodyPr/>
                    <a:p>
                      <a:pPr indent="0">
                        <a:buNone/>
                      </a:pPr>
                      <a:r>
                        <a:rPr lang="en-US" sz="1600" b="0">
                          <a:latin typeface="Times New Roman" panose="02020603050405020304" charset="0"/>
                          <a:cs typeface="Times New Roman" panose="02020603050405020304" charset="0"/>
                        </a:rPr>
                        <a:t>3</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VerifyNewUserRegistrat ion</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Acceptvalidpassword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 User clicks onRegister Now2. Enter the all the details3. Click the ‘BOOK’</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Raise alert ifrooms required ornumber of guests field isempty.</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Alert israised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lnB>
                    <a:lnTlToBr>
                      <a:noFill/>
                    </a:lnTlToBr>
                    <a:lnBlToTr>
                      <a:noFill/>
                    </a:lnBlToTr>
                    <a:no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83430" y="0"/>
            <a:ext cx="3836035" cy="460375"/>
          </a:xfrm>
          <a:prstGeom prst="rect">
            <a:avLst/>
          </a:prstGeom>
          <a:noFill/>
        </p:spPr>
        <p:txBody>
          <a:bodyPr wrap="none" rtlCol="0">
            <a:spAutoFit/>
          </a:bodyPr>
          <a:p>
            <a:r>
              <a:rPr lang="en-US" sz="2400"/>
              <a:t>Non-Functional Test Cases</a:t>
            </a:r>
            <a:endParaRPr lang="en-US" sz="2400"/>
          </a:p>
        </p:txBody>
      </p:sp>
      <p:graphicFrame>
        <p:nvGraphicFramePr>
          <p:cNvPr id="3" name="Table 2"/>
          <p:cNvGraphicFramePr/>
          <p:nvPr/>
        </p:nvGraphicFramePr>
        <p:xfrm>
          <a:off x="0" y="459740"/>
          <a:ext cx="10450830" cy="6398260"/>
        </p:xfrm>
        <a:graphic>
          <a:graphicData uri="http://schemas.openxmlformats.org/drawingml/2006/table">
            <a:tbl>
              <a:tblPr firstRow="1" bandRow="1">
                <a:tableStyleId>{5940675A-B579-460E-94D1-54222C63F5DA}</a:tableStyleId>
              </a:tblPr>
              <a:tblGrid>
                <a:gridCol w="696595"/>
                <a:gridCol w="1155065"/>
                <a:gridCol w="1448435"/>
                <a:gridCol w="1760855"/>
                <a:gridCol w="1888490"/>
                <a:gridCol w="1448435"/>
                <a:gridCol w="861060"/>
                <a:gridCol w="1191895"/>
              </a:tblGrid>
              <a:tr h="697230">
                <a:tc>
                  <a:txBody>
                    <a:bodyPr/>
                    <a:p>
                      <a:pPr indent="0">
                        <a:buNone/>
                      </a:pPr>
                      <a:r>
                        <a:rPr lang="en-US" sz="1600" b="1">
                          <a:latin typeface="Times New Roman" panose="02020603050405020304" charset="0"/>
                          <a:cs typeface="Times New Roman" panose="02020603050405020304" charset="0"/>
                        </a:rPr>
                        <a:t>Tes t ID (#)</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Test Scenario</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Test Case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ExecutionSteps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Expected Outcome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Actual Outcome</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Status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c>
                  <a:txBody>
                    <a:bodyPr/>
                    <a:p>
                      <a:pPr indent="0">
                        <a:buNone/>
                      </a:pPr>
                      <a:r>
                        <a:rPr lang="en-US" sz="1600" b="1">
                          <a:latin typeface="Times New Roman" panose="02020603050405020304" charset="0"/>
                          <a:cs typeface="Times New Roman" panose="02020603050405020304" charset="0"/>
                        </a:rPr>
                        <a:t>Remarks</a:t>
                      </a:r>
                      <a:endParaRPr lang="en-US" sz="16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FFF1CC"/>
                    </a:solidFill>
                  </a:tcPr>
                </a:tc>
              </a:tr>
              <a:tr h="1828800">
                <a:tc>
                  <a:txBody>
                    <a:bodyPr/>
                    <a:p>
                      <a:pPr indent="0">
                        <a:buNone/>
                      </a:pPr>
                      <a:r>
                        <a:rPr lang="en-US" sz="1600" b="0">
                          <a:latin typeface="Times New Roman" panose="02020603050405020304" charset="0"/>
                          <a:cs typeface="Times New Roman" panose="02020603050405020304" charset="0"/>
                        </a:rPr>
                        <a:t>1</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Provideaccurateinfo aboutrooms and other facilities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Recommen ded roomsshouldbe spot on</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 Open the website2. Get accuraterecommendations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The rooms and facilitiesshould be top class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Top class facilities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435100">
                <a:tc>
                  <a:txBody>
                    <a:bodyPr/>
                    <a:p>
                      <a:pPr indent="0">
                        <a:buNone/>
                      </a:pPr>
                      <a:r>
                        <a:rPr lang="en-US" sz="1600" b="0">
                          <a:latin typeface="Times New Roman" panose="02020603050405020304" charset="0"/>
                          <a:cs typeface="Times New Roman" panose="02020603050405020304" charset="0"/>
                        </a:rPr>
                        <a:t>2</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User-friendlyinterface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Interfaceshould beeasilyuseable andinteractive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 Open website2. Have a lookall the bookingoptions provided</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All navigationlinks should beclearly definedand accessible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Easy to useinterface</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2437130">
                <a:tc>
                  <a:txBody>
                    <a:bodyPr/>
                    <a:p>
                      <a:pPr indent="0">
                        <a:buNone/>
                      </a:pPr>
                      <a:r>
                        <a:rPr lang="en-US" sz="1600" b="0">
                          <a:latin typeface="Times New Roman" panose="02020603050405020304" charset="0"/>
                          <a:cs typeface="Times New Roman" panose="02020603050405020304" charset="0"/>
                        </a:rPr>
                        <a:t>3</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Secureandconfiden tial system</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Recommen dations andpreferencesshould beaccessibleonly byregisteredusers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1. Register user2. Access toall the details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Visible only tologged in users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Appears after login</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Pass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Success</a:t>
                      </a:r>
                      <a:endParaRPr lang="en-US" sz="1600" b="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73430" y="1065530"/>
            <a:ext cx="10012680" cy="3815080"/>
          </a:xfrm>
          <a:prstGeom prst="rect">
            <a:avLst/>
          </a:prstGeom>
          <a:noFill/>
        </p:spPr>
        <p:txBody>
          <a:bodyPr wrap="square" rtlCol="0">
            <a:spAutoFit/>
          </a:bodyPr>
          <a:p>
            <a:pPr algn="ctr"/>
            <a:r>
              <a:rPr lang="en-US" sz="4800"/>
              <a:t>Thank You</a:t>
            </a:r>
            <a:endParaRPr lang="en-US" sz="4800"/>
          </a:p>
          <a:p>
            <a:endParaRPr lang="en-US"/>
          </a:p>
          <a:p>
            <a:endParaRPr lang="en-US"/>
          </a:p>
          <a:p>
            <a:endParaRPr lang="en-US"/>
          </a:p>
          <a:p>
            <a:r>
              <a:rPr lang="en-US" sz="2800"/>
              <a:t>Done By-</a:t>
            </a:r>
            <a:endParaRPr lang="en-US" sz="2800"/>
          </a:p>
          <a:p>
            <a:pPr marL="285750" indent="-285750">
              <a:buFont typeface="Arial" panose="020B0604020202020204" pitchFamily="34" charset="0"/>
              <a:buChar char="•"/>
            </a:pPr>
            <a:r>
              <a:rPr lang="en-US" sz="2800"/>
              <a:t>Rishabh Mishra RA1911027010097</a:t>
            </a:r>
            <a:endParaRPr lang="en-US" sz="2800"/>
          </a:p>
          <a:p>
            <a:pPr marL="285750" indent="-285750">
              <a:buFont typeface="Arial" panose="020B0604020202020204" pitchFamily="34" charset="0"/>
              <a:buChar char="•"/>
            </a:pPr>
            <a:r>
              <a:rPr lang="en-US" sz="2800"/>
              <a:t>Ritesh Chandwani RA1911027010094</a:t>
            </a:r>
            <a:endParaRPr lang="en-US" sz="2800"/>
          </a:p>
          <a:p>
            <a:pPr marL="285750" indent="-285750">
              <a:buFont typeface="Arial" panose="020B0604020202020204" pitchFamily="34" charset="0"/>
              <a:buChar char="•"/>
            </a:pPr>
            <a:r>
              <a:rPr lang="en-US" sz="2800"/>
              <a:t>Pavan Kiran RA1911027010084</a:t>
            </a:r>
            <a:endParaRPr lang="en-US" sz="2800"/>
          </a:p>
          <a:p>
            <a:pPr marL="285750" indent="-285750">
              <a:buFont typeface="Arial" panose="020B0604020202020204" pitchFamily="34" charset="0"/>
              <a:buChar char="•"/>
            </a:pPr>
            <a:r>
              <a:rPr lang="en-US" sz="2800"/>
              <a:t>Ankur Choudhary RA1911027010089</a:t>
            </a:r>
            <a:endParaRPr 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248535" y="2019935"/>
            <a:ext cx="7949565" cy="3140075"/>
          </a:xfrm>
        </p:spPr>
        <p:txBody>
          <a:bodyPr/>
          <a:p>
            <a:pPr marL="0" indent="0" algn="ctr">
              <a:buNone/>
            </a:pPr>
            <a:r>
              <a:rPr lang="en-IN" altLang="en-US" b="1"/>
              <a:t>Project Methodology </a:t>
            </a:r>
            <a:endParaRPr lang="en-IN" altLang="en-US" b="1"/>
          </a:p>
          <a:p>
            <a:pPr marL="0" indent="0" algn="ctr">
              <a:buNone/>
            </a:pPr>
            <a:r>
              <a:rPr lang="en-IN" altLang="en-US" b="1"/>
              <a:t>and </a:t>
            </a:r>
            <a:endParaRPr lang="en-IN" altLang="en-US" b="1"/>
          </a:p>
          <a:p>
            <a:pPr marL="0" indent="0" algn="ctr">
              <a:buNone/>
            </a:pPr>
            <a:r>
              <a:rPr lang="en-IN" altLang="en-US" b="1"/>
              <a:t>Stakeholder Description template</a:t>
            </a:r>
            <a:endParaRPr lang="en-I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US">
                <a:sym typeface="+mn-ea"/>
              </a:rPr>
            </a:br>
            <a:r>
              <a:rPr lang="en-US">
                <a:sym typeface="+mn-ea"/>
              </a:rPr>
              <a:t>Executive Summary</a:t>
            </a:r>
            <a:br>
              <a:rPr lang="en-US"/>
            </a:br>
            <a:endParaRPr lang="en-US"/>
          </a:p>
        </p:txBody>
      </p:sp>
      <p:sp>
        <p:nvSpPr>
          <p:cNvPr id="3" name="Content Placeholder 2"/>
          <p:cNvSpPr>
            <a:spLocks noGrp="1"/>
          </p:cNvSpPr>
          <p:nvPr>
            <p:ph idx="1"/>
          </p:nvPr>
        </p:nvSpPr>
        <p:spPr/>
        <p:txBody>
          <a:bodyPr/>
          <a:p>
            <a:pPr marL="0" indent="0">
              <a:buNone/>
            </a:pPr>
            <a:r>
              <a:rPr lang="en-US"/>
              <a:t>In this document, we identify the methodology which we will follow for our semester project. After an analysis of the types of methodologies, we have chosen the WaterFall Methodology. After that, we assign roles to all our team members and also identify the stakeholders i.e the persons/groups who have some interest or level of influence which can impact this project.</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US">
                <a:sym typeface="+mn-ea"/>
              </a:rPr>
            </a:br>
            <a:r>
              <a:rPr lang="en-US">
                <a:sym typeface="+mn-ea"/>
              </a:rPr>
              <a:t>Selection of Methodology</a:t>
            </a:r>
            <a:br>
              <a:rPr lang="en-US"/>
            </a:br>
            <a:endParaRPr lang="en-US"/>
          </a:p>
        </p:txBody>
      </p:sp>
      <p:sp>
        <p:nvSpPr>
          <p:cNvPr id="3" name="Content Placeholder 2"/>
          <p:cNvSpPr>
            <a:spLocks noGrp="1"/>
          </p:cNvSpPr>
          <p:nvPr>
            <p:ph idx="1"/>
          </p:nvPr>
        </p:nvSpPr>
        <p:spPr/>
        <p:txBody>
          <a:bodyPr/>
          <a:p>
            <a:pPr marL="0" indent="0">
              <a:buNone/>
            </a:pPr>
            <a:r>
              <a:rPr lang="en-US"/>
              <a:t>This is a small-size project where our requirements are easily understood, therefore we will be following the Waterfall methodology for our project design and management. Using this methodology, we will define all of our phases required to complete the project at the initial stage.Waterfall methodology is a sequential and structured design process. This model shows a project mindset and places its focus completely on accomplishing the project, which is exactly what we need for our semester project.</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Roles and Methods</a:t>
            </a:r>
            <a:endParaRPr lang="en-IN" altLang="en-US"/>
          </a:p>
        </p:txBody>
      </p:sp>
      <p:sp>
        <p:nvSpPr>
          <p:cNvPr id="3" name="Content Placeholder 2"/>
          <p:cNvSpPr>
            <a:spLocks noGrp="1"/>
          </p:cNvSpPr>
          <p:nvPr>
            <p:ph idx="1"/>
          </p:nvPr>
        </p:nvSpPr>
        <p:spPr/>
        <p:txBody>
          <a:bodyPr/>
          <a:p>
            <a:pPr marL="0" indent="0">
              <a:buNone/>
            </a:pPr>
            <a:r>
              <a:rPr lang="en-US" sz="1800" b="1"/>
              <a:t>Project Manager</a:t>
            </a:r>
            <a:r>
              <a:rPr lang="en-IN" altLang="en-US" sz="1800" b="1"/>
              <a:t>:</a:t>
            </a:r>
            <a:endParaRPr lang="en-US" sz="1800" b="1"/>
          </a:p>
          <a:p>
            <a:pPr marL="0" indent="0">
              <a:buNone/>
            </a:pPr>
            <a:r>
              <a:rPr lang="en-US" sz="1800"/>
              <a:t>A project manager plays the lead role in planning, executing and monitoring the project. He/She assigns the roles to the team members.</a:t>
            </a:r>
            <a:endParaRPr lang="en-US" sz="1800"/>
          </a:p>
          <a:p>
            <a:pPr marL="0" indent="0">
              <a:buNone/>
            </a:pPr>
            <a:endParaRPr lang="en-US" sz="1800"/>
          </a:p>
          <a:p>
            <a:pPr marL="0" indent="0">
              <a:buNone/>
            </a:pPr>
            <a:r>
              <a:rPr lang="en-US" sz="1800" b="1"/>
              <a:t>Business Analyst</a:t>
            </a:r>
            <a:r>
              <a:rPr lang="en-IN" altLang="en-US" sz="1800" b="1"/>
              <a:t>:</a:t>
            </a:r>
            <a:endParaRPr lang="en-US" sz="1800" b="1"/>
          </a:p>
          <a:p>
            <a:pPr marL="0" indent="0">
              <a:buNone/>
            </a:pPr>
            <a:r>
              <a:rPr lang="en-US" sz="1800"/>
              <a:t>A business analysts job is to ensure that the end product meets the needs of the key stakeholder’s and they also look for ideas to promote the product.</a:t>
            </a:r>
            <a:endParaRPr lang="en-US" sz="1800"/>
          </a:p>
          <a:p>
            <a:pPr marL="0" indent="0">
              <a:buNone/>
            </a:pPr>
            <a:endParaRPr lang="en-US" sz="1800"/>
          </a:p>
          <a:p>
            <a:pPr marL="0" indent="0">
              <a:buNone/>
            </a:pPr>
            <a:r>
              <a:rPr lang="en-US" sz="1800" b="1"/>
              <a:t>Tester </a:t>
            </a:r>
            <a:r>
              <a:rPr lang="en-IN" altLang="en-US" sz="1800" b="1"/>
              <a:t>:</a:t>
            </a:r>
            <a:endParaRPr lang="en-US" sz="1800" b="1"/>
          </a:p>
          <a:p>
            <a:pPr marL="0" indent="0">
              <a:buNone/>
            </a:pPr>
            <a:r>
              <a:rPr lang="en-US" sz="1800"/>
              <a:t>A tester will find the bugs in the final software and ensure that it is market ready.</a:t>
            </a:r>
            <a:endParaRPr lang="en-US" sz="1800"/>
          </a:p>
          <a:p>
            <a:pPr marL="0" indent="0">
              <a:buNone/>
            </a:pPr>
            <a:endParaRPr lang="en-US" sz="1800"/>
          </a:p>
          <a:p>
            <a:pPr marL="0" indent="0">
              <a:buNone/>
            </a:pPr>
            <a:r>
              <a:rPr lang="en-US" sz="1800" b="1"/>
              <a:t>Developers </a:t>
            </a:r>
            <a:r>
              <a:rPr lang="en-IN" altLang="en-US" sz="1800" b="1"/>
              <a:t>:</a:t>
            </a:r>
            <a:endParaRPr lang="en-US" sz="1800" b="1"/>
          </a:p>
          <a:p>
            <a:pPr marL="0" indent="0">
              <a:buNone/>
            </a:pPr>
            <a:r>
              <a:rPr lang="en-US" sz="1800"/>
              <a:t>Developers will be the people writing the code.</a:t>
            </a:r>
            <a:endParaRPr lang="en-US" sz="1800"/>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20327</Words>
  <Application>WPS Presentation</Application>
  <PresentationFormat>Widescreen</PresentationFormat>
  <Paragraphs>1027</Paragraphs>
  <Slides>52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Arial</vt:lpstr>
      <vt:lpstr>SimSun</vt:lpstr>
      <vt:lpstr>Wingdings</vt:lpstr>
      <vt:lpstr>Times New Roman</vt:lpstr>
      <vt:lpstr>Microsoft YaHei</vt:lpstr>
      <vt:lpstr>Arial Unicode MS</vt:lpstr>
      <vt:lpstr>Calibri</vt:lpstr>
      <vt:lpstr>Cambria</vt:lpstr>
      <vt:lpstr>Symbol</vt:lpstr>
      <vt:lpstr>Blue Waves</vt:lpstr>
      <vt:lpstr>PowerPoint 演示文稿</vt:lpstr>
      <vt:lpstr>PowerPoint 演示文稿</vt:lpstr>
      <vt:lpstr>Project Descreption</vt:lpstr>
      <vt:lpstr>Business Case</vt:lpstr>
      <vt:lpstr>Business Problems</vt:lpstr>
      <vt:lpstr>PowerPoint 演示文稿</vt:lpstr>
      <vt:lpstr> Executive Summary </vt:lpstr>
      <vt:lpstr> Selection of Methodology </vt:lpstr>
      <vt:lpstr>Roles and Methods</vt:lpstr>
      <vt:lpstr>Identification of Stakeholders</vt:lpstr>
      <vt:lpstr>Interest and Influence of the Stakeholders</vt:lpstr>
      <vt:lpstr>Functional Requirements</vt:lpstr>
      <vt:lpstr>Non Functional Requirements:</vt:lpstr>
      <vt:lpstr>System Requirement</vt:lpstr>
      <vt:lpstr>PowerPoint 演示文稿</vt:lpstr>
      <vt:lpstr>Work Breakdown</vt:lpstr>
      <vt:lpstr>Cost and Effort Estimation</vt:lpstr>
      <vt:lpstr>Work Division</vt:lpstr>
      <vt:lpstr>Risk Identification</vt:lpstr>
      <vt:lpstr>Risk Management</vt:lpstr>
      <vt:lpstr>PowerPoint 演示文稿</vt:lpstr>
      <vt:lpstr>Class Diagram</vt:lpstr>
      <vt:lpstr>Use Case Diagram</vt:lpstr>
      <vt:lpstr>DFD Diagram</vt:lpstr>
      <vt:lpstr>PowerPoint 演示文稿</vt:lpstr>
      <vt:lpstr>Collaboration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CtrlSoft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Suriya Rengaraju</dc:creator>
  <cp:lastModifiedBy>Ankur Choudhary</cp:lastModifiedBy>
  <cp:revision>25</cp:revision>
  <dcterms:created xsi:type="dcterms:W3CDTF">2021-03-29T03:42:00Z</dcterms:created>
  <dcterms:modified xsi:type="dcterms:W3CDTF">2021-06-02T15:51:07Z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